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77" r:id="rId4"/>
    <p:sldId id="278" r:id="rId5"/>
    <p:sldId id="293" r:id="rId6"/>
    <p:sldId id="294" r:id="rId7"/>
    <p:sldId id="295" r:id="rId8"/>
    <p:sldId id="296" r:id="rId9"/>
    <p:sldId id="297" r:id="rId10"/>
  </p:sldIdLst>
  <p:sldSz cx="9906000" cy="6858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alf Term 1" id="{F3AB4A5E-AF63-489C-9A76-22FAE40DD5C7}">
          <p14:sldIdLst>
            <p14:sldId id="256"/>
            <p14:sldId id="257"/>
            <p14:sldId id="277"/>
            <p14:sldId id="278"/>
            <p14:sldId id="293"/>
            <p14:sldId id="294"/>
            <p14:sldId id="295"/>
            <p14:sldId id="296"/>
            <p14:sldId id="2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5D623B-7109-4317-B9B6-A9DB1E3A8097}" v="4" dt="2026-02-13T12:30:31.9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ttany Ellis" userId="1ec8eef5-5fb5-4dc2-b937-465d656e0db3" providerId="ADAL" clId="{4D092B6F-55E8-496B-81D8-C3266E4EC707}"/>
    <pc:docChg chg="modSld">
      <pc:chgData name="Brittany Ellis" userId="1ec8eef5-5fb5-4dc2-b937-465d656e0db3" providerId="ADAL" clId="{4D092B6F-55E8-496B-81D8-C3266E4EC707}" dt="2026-01-23T11:20:21.694" v="1" actId="20577"/>
      <pc:docMkLst>
        <pc:docMk/>
      </pc:docMkLst>
      <pc:sldChg chg="modSp mod">
        <pc:chgData name="Brittany Ellis" userId="1ec8eef5-5fb5-4dc2-b937-465d656e0db3" providerId="ADAL" clId="{4D092B6F-55E8-496B-81D8-C3266E4EC707}" dt="2026-01-23T11:20:21.694" v="1" actId="20577"/>
        <pc:sldMkLst>
          <pc:docMk/>
          <pc:sldMk cId="1926955950" sldId="293"/>
        </pc:sldMkLst>
        <pc:graphicFrameChg chg="modGraphic">
          <ac:chgData name="Brittany Ellis" userId="1ec8eef5-5fb5-4dc2-b937-465d656e0db3" providerId="ADAL" clId="{4D092B6F-55E8-496B-81D8-C3266E4EC707}" dt="2026-01-23T11:20:21.694" v="1" actId="20577"/>
          <ac:graphicFrameMkLst>
            <pc:docMk/>
            <pc:sldMk cId="1926955950" sldId="293"/>
            <ac:graphicFrameMk id="2" creationId="{BB0F6320-3BC0-EA32-F9E3-F2B8D8221BF6}"/>
          </ac:graphicFrameMkLst>
        </pc:graphicFrameChg>
      </pc:sldChg>
    </pc:docChg>
  </pc:docChgLst>
  <pc:docChgLst>
    <pc:chgData name="Brittany Ellis" userId="1ec8eef5-5fb5-4dc2-b937-465d656e0db3" providerId="ADAL" clId="{33556031-E5EE-480E-9479-B51B3F383F3E}"/>
    <pc:docChg chg="undo custSel addSld delSld modSld modSection">
      <pc:chgData name="Brittany Ellis" userId="1ec8eef5-5fb5-4dc2-b937-465d656e0db3" providerId="ADAL" clId="{33556031-E5EE-480E-9479-B51B3F383F3E}" dt="2025-12-16T15:30:46.866" v="6592" actId="14734"/>
      <pc:docMkLst>
        <pc:docMk/>
      </pc:docMkLst>
      <pc:sldChg chg="modSp mod">
        <pc:chgData name="Brittany Ellis" userId="1ec8eef5-5fb5-4dc2-b937-465d656e0db3" providerId="ADAL" clId="{33556031-E5EE-480E-9479-B51B3F383F3E}" dt="2025-12-11T15:34:34.286" v="2871" actId="20577"/>
        <pc:sldMkLst>
          <pc:docMk/>
          <pc:sldMk cId="3161019497" sldId="256"/>
        </pc:sldMkLst>
        <pc:spChg chg="mod">
          <ac:chgData name="Brittany Ellis" userId="1ec8eef5-5fb5-4dc2-b937-465d656e0db3" providerId="ADAL" clId="{33556031-E5EE-480E-9479-B51B3F383F3E}" dt="2025-12-09T15:11:45.528" v="1" actId="20577"/>
          <ac:spMkLst>
            <pc:docMk/>
            <pc:sldMk cId="3161019497" sldId="256"/>
            <ac:spMk id="7" creationId="{0C8ACA0E-D4B2-DF18-48EB-D8C8F349D7C8}"/>
          </ac:spMkLst>
        </pc:spChg>
        <pc:spChg chg="mod">
          <ac:chgData name="Brittany Ellis" userId="1ec8eef5-5fb5-4dc2-b937-465d656e0db3" providerId="ADAL" clId="{33556031-E5EE-480E-9479-B51B3F383F3E}" dt="2025-12-11T15:34:34.286" v="2871" actId="20577"/>
          <ac:spMkLst>
            <pc:docMk/>
            <pc:sldMk cId="3161019497" sldId="256"/>
            <ac:spMk id="8" creationId="{5B434F44-164C-0DE7-433B-099D903AA7A3}"/>
          </ac:spMkLst>
        </pc:spChg>
      </pc:sldChg>
      <pc:sldChg chg="modSp mod">
        <pc:chgData name="Brittany Ellis" userId="1ec8eef5-5fb5-4dc2-b937-465d656e0db3" providerId="ADAL" clId="{33556031-E5EE-480E-9479-B51B3F383F3E}" dt="2025-12-09T15:19:02.449" v="117" actId="255"/>
        <pc:sldMkLst>
          <pc:docMk/>
          <pc:sldMk cId="2774649104" sldId="257"/>
        </pc:sldMkLst>
        <pc:graphicFrameChg chg="mod modGraphic">
          <ac:chgData name="Brittany Ellis" userId="1ec8eef5-5fb5-4dc2-b937-465d656e0db3" providerId="ADAL" clId="{33556031-E5EE-480E-9479-B51B3F383F3E}" dt="2025-12-09T15:19:02.449" v="117" actId="255"/>
          <ac:graphicFrameMkLst>
            <pc:docMk/>
            <pc:sldMk cId="2774649104" sldId="257"/>
            <ac:graphicFrameMk id="2" creationId="{B0F0A6D9-C75B-C333-4DDE-E324E7D2B6B0}"/>
          </ac:graphicFrameMkLst>
        </pc:graphicFrameChg>
      </pc:sldChg>
      <pc:sldChg chg="modSp mod">
        <pc:chgData name="Brittany Ellis" userId="1ec8eef5-5fb5-4dc2-b937-465d656e0db3" providerId="ADAL" clId="{33556031-E5EE-480E-9479-B51B3F383F3E}" dt="2025-12-09T15:21:01.030" v="139" actId="20577"/>
        <pc:sldMkLst>
          <pc:docMk/>
          <pc:sldMk cId="549793336" sldId="277"/>
        </pc:sldMkLst>
        <pc:graphicFrameChg chg="mod modGraphic">
          <ac:chgData name="Brittany Ellis" userId="1ec8eef5-5fb5-4dc2-b937-465d656e0db3" providerId="ADAL" clId="{33556031-E5EE-480E-9479-B51B3F383F3E}" dt="2025-12-09T15:21:01.030" v="139" actId="20577"/>
          <ac:graphicFrameMkLst>
            <pc:docMk/>
            <pc:sldMk cId="549793336" sldId="277"/>
            <ac:graphicFrameMk id="2" creationId="{91D06BF7-22B0-9405-8198-593E8DCF936B}"/>
          </ac:graphicFrameMkLst>
        </pc:graphicFrameChg>
      </pc:sldChg>
      <pc:sldChg chg="modSp mod">
        <pc:chgData name="Brittany Ellis" userId="1ec8eef5-5fb5-4dc2-b937-465d656e0db3" providerId="ADAL" clId="{33556031-E5EE-480E-9479-B51B3F383F3E}" dt="2025-12-12T08:46:20.596" v="5460" actId="313"/>
        <pc:sldMkLst>
          <pc:docMk/>
          <pc:sldMk cId="4265327845" sldId="278"/>
        </pc:sldMkLst>
        <pc:graphicFrameChg chg="mod modGraphic">
          <ac:chgData name="Brittany Ellis" userId="1ec8eef5-5fb5-4dc2-b937-465d656e0db3" providerId="ADAL" clId="{33556031-E5EE-480E-9479-B51B3F383F3E}" dt="2025-12-12T08:46:20.596" v="5460" actId="313"/>
          <ac:graphicFrameMkLst>
            <pc:docMk/>
            <pc:sldMk cId="4265327845" sldId="278"/>
            <ac:graphicFrameMk id="2" creationId="{7D9F42B5-FA6B-7742-44C6-61DBF1A5A71E}"/>
          </ac:graphicFrameMkLst>
        </pc:graphicFrameChg>
      </pc:sldChg>
      <pc:sldChg chg="del">
        <pc:chgData name="Brittany Ellis" userId="1ec8eef5-5fb5-4dc2-b937-465d656e0db3" providerId="ADAL" clId="{33556031-E5EE-480E-9479-B51B3F383F3E}" dt="2025-12-09T15:13:02.804" v="36" actId="47"/>
        <pc:sldMkLst>
          <pc:docMk/>
          <pc:sldMk cId="686084360" sldId="285"/>
        </pc:sldMkLst>
      </pc:sldChg>
      <pc:sldChg chg="del">
        <pc:chgData name="Brittany Ellis" userId="1ec8eef5-5fb5-4dc2-b937-465d656e0db3" providerId="ADAL" clId="{33556031-E5EE-480E-9479-B51B3F383F3E}" dt="2025-12-09T15:13:03.440" v="39" actId="47"/>
        <pc:sldMkLst>
          <pc:docMk/>
          <pc:sldMk cId="2508602277" sldId="286"/>
        </pc:sldMkLst>
      </pc:sldChg>
      <pc:sldChg chg="del">
        <pc:chgData name="Brittany Ellis" userId="1ec8eef5-5fb5-4dc2-b937-465d656e0db3" providerId="ADAL" clId="{33556031-E5EE-480E-9479-B51B3F383F3E}" dt="2025-12-09T15:13:02.978" v="37" actId="47"/>
        <pc:sldMkLst>
          <pc:docMk/>
          <pc:sldMk cId="1036345946" sldId="287"/>
        </pc:sldMkLst>
      </pc:sldChg>
      <pc:sldChg chg="del">
        <pc:chgData name="Brittany Ellis" userId="1ec8eef5-5fb5-4dc2-b937-465d656e0db3" providerId="ADAL" clId="{33556031-E5EE-480E-9479-B51B3F383F3E}" dt="2025-12-09T15:13:03.233" v="38" actId="47"/>
        <pc:sldMkLst>
          <pc:docMk/>
          <pc:sldMk cId="3066815200" sldId="288"/>
        </pc:sldMkLst>
      </pc:sldChg>
      <pc:sldChg chg="modSp add del mod">
        <pc:chgData name="Brittany Ellis" userId="1ec8eef5-5fb5-4dc2-b937-465d656e0db3" providerId="ADAL" clId="{33556031-E5EE-480E-9479-B51B3F383F3E}" dt="2025-12-11T15:21:29.037" v="2736" actId="404"/>
        <pc:sldMkLst>
          <pc:docMk/>
          <pc:sldMk cId="1926955950" sldId="293"/>
        </pc:sldMkLst>
        <pc:graphicFrameChg chg="mod modGraphic">
          <ac:chgData name="Brittany Ellis" userId="1ec8eef5-5fb5-4dc2-b937-465d656e0db3" providerId="ADAL" clId="{33556031-E5EE-480E-9479-B51B3F383F3E}" dt="2025-12-11T15:21:29.037" v="2736" actId="404"/>
          <ac:graphicFrameMkLst>
            <pc:docMk/>
            <pc:sldMk cId="1926955950" sldId="293"/>
            <ac:graphicFrameMk id="2" creationId="{BB0F6320-3BC0-EA32-F9E3-F2B8D8221BF6}"/>
          </ac:graphicFrameMkLst>
        </pc:graphicFrameChg>
      </pc:sldChg>
      <pc:sldChg chg="modSp add mod">
        <pc:chgData name="Brittany Ellis" userId="1ec8eef5-5fb5-4dc2-b937-465d656e0db3" providerId="ADAL" clId="{33556031-E5EE-480E-9479-B51B3F383F3E}" dt="2025-12-11T15:32:43.633" v="2866" actId="114"/>
        <pc:sldMkLst>
          <pc:docMk/>
          <pc:sldMk cId="1366215549" sldId="294"/>
        </pc:sldMkLst>
        <pc:graphicFrameChg chg="mod modGraphic">
          <ac:chgData name="Brittany Ellis" userId="1ec8eef5-5fb5-4dc2-b937-465d656e0db3" providerId="ADAL" clId="{33556031-E5EE-480E-9479-B51B3F383F3E}" dt="2025-12-11T15:32:43.633" v="2866" actId="114"/>
          <ac:graphicFrameMkLst>
            <pc:docMk/>
            <pc:sldMk cId="1366215549" sldId="294"/>
            <ac:graphicFrameMk id="2" creationId="{83431B69-86E0-CF8F-6627-31E49F3E6368}"/>
          </ac:graphicFrameMkLst>
        </pc:graphicFrameChg>
      </pc:sldChg>
      <pc:sldChg chg="modSp add mod">
        <pc:chgData name="Brittany Ellis" userId="1ec8eef5-5fb5-4dc2-b937-465d656e0db3" providerId="ADAL" clId="{33556031-E5EE-480E-9479-B51B3F383F3E}" dt="2025-12-11T15:32:24.012" v="2862" actId="255"/>
        <pc:sldMkLst>
          <pc:docMk/>
          <pc:sldMk cId="462227669" sldId="295"/>
        </pc:sldMkLst>
        <pc:graphicFrameChg chg="mod modGraphic">
          <ac:chgData name="Brittany Ellis" userId="1ec8eef5-5fb5-4dc2-b937-465d656e0db3" providerId="ADAL" clId="{33556031-E5EE-480E-9479-B51B3F383F3E}" dt="2025-12-11T15:32:24.012" v="2862" actId="255"/>
          <ac:graphicFrameMkLst>
            <pc:docMk/>
            <pc:sldMk cId="462227669" sldId="295"/>
            <ac:graphicFrameMk id="2" creationId="{4175C6D8-59BB-2681-4E33-D1007FC52C41}"/>
          </ac:graphicFrameMkLst>
        </pc:graphicFrameChg>
      </pc:sldChg>
      <pc:sldChg chg="modSp add mod">
        <pc:chgData name="Brittany Ellis" userId="1ec8eef5-5fb5-4dc2-b937-465d656e0db3" providerId="ADAL" clId="{33556031-E5EE-480E-9479-B51B3F383F3E}" dt="2025-12-15T09:05:05.589" v="6591" actId="14734"/>
        <pc:sldMkLst>
          <pc:docMk/>
          <pc:sldMk cId="1207306380" sldId="296"/>
        </pc:sldMkLst>
        <pc:graphicFrameChg chg="mod modGraphic">
          <ac:chgData name="Brittany Ellis" userId="1ec8eef5-5fb5-4dc2-b937-465d656e0db3" providerId="ADAL" clId="{33556031-E5EE-480E-9479-B51B3F383F3E}" dt="2025-12-15T09:05:05.589" v="6591" actId="14734"/>
          <ac:graphicFrameMkLst>
            <pc:docMk/>
            <pc:sldMk cId="1207306380" sldId="296"/>
            <ac:graphicFrameMk id="2" creationId="{41B5E493-2957-2D43-5877-9837274755A1}"/>
          </ac:graphicFrameMkLst>
        </pc:graphicFrameChg>
      </pc:sldChg>
      <pc:sldChg chg="addSp modSp add mod">
        <pc:chgData name="Brittany Ellis" userId="1ec8eef5-5fb5-4dc2-b937-465d656e0db3" providerId="ADAL" clId="{33556031-E5EE-480E-9479-B51B3F383F3E}" dt="2025-12-16T15:30:46.866" v="6592" actId="14734"/>
        <pc:sldMkLst>
          <pc:docMk/>
          <pc:sldMk cId="339300004" sldId="297"/>
        </pc:sldMkLst>
        <pc:graphicFrameChg chg="mod modGraphic">
          <ac:chgData name="Brittany Ellis" userId="1ec8eef5-5fb5-4dc2-b937-465d656e0db3" providerId="ADAL" clId="{33556031-E5EE-480E-9479-B51B3F383F3E}" dt="2025-12-16T15:30:46.866" v="6592" actId="14734"/>
          <ac:graphicFrameMkLst>
            <pc:docMk/>
            <pc:sldMk cId="339300004" sldId="297"/>
            <ac:graphicFrameMk id="2" creationId="{A744E147-E3CD-4420-2D35-7841C29584E3}"/>
          </ac:graphicFrameMkLst>
        </pc:graphicFrameChg>
      </pc:sldChg>
    </pc:docChg>
  </pc:docChgLst>
  <pc:docChgLst>
    <pc:chgData name="Richard McNicholas" userId="cc8f8bd9-be9b-4fc8-9c60-68ca34bfe31a" providerId="ADAL" clId="{B6D51D67-101A-4501-A501-89F08BD10C10}"/>
    <pc:docChg chg="delSld modSld modSection">
      <pc:chgData name="Richard McNicholas" userId="cc8f8bd9-be9b-4fc8-9c60-68ca34bfe31a" providerId="ADAL" clId="{B6D51D67-101A-4501-A501-89F08BD10C10}" dt="2026-02-13T12:30:31.915" v="3" actId="1076"/>
      <pc:docMkLst>
        <pc:docMk/>
      </pc:docMkLst>
      <pc:sldChg chg="modSp mod">
        <pc:chgData name="Richard McNicholas" userId="cc8f8bd9-be9b-4fc8-9c60-68ca34bfe31a" providerId="ADAL" clId="{B6D51D67-101A-4501-A501-89F08BD10C10}" dt="2026-02-13T12:30:31.915" v="3" actId="1076"/>
        <pc:sldMkLst>
          <pc:docMk/>
          <pc:sldMk cId="462227669" sldId="295"/>
        </pc:sldMkLst>
        <pc:spChg chg="mod">
          <ac:chgData name="Richard McNicholas" userId="cc8f8bd9-be9b-4fc8-9c60-68ca34bfe31a" providerId="ADAL" clId="{B6D51D67-101A-4501-A501-89F08BD10C10}" dt="2026-02-13T12:30:31.915" v="3" actId="1076"/>
          <ac:spMkLst>
            <pc:docMk/>
            <pc:sldMk cId="462227669" sldId="295"/>
            <ac:spMk id="4" creationId="{DF3A7CF1-6B71-2733-FFDB-FDDE2B0F6AA2}"/>
          </ac:spMkLst>
        </pc:spChg>
        <pc:graphicFrameChg chg="mod">
          <ac:chgData name="Richard McNicholas" userId="cc8f8bd9-be9b-4fc8-9c60-68ca34bfe31a" providerId="ADAL" clId="{B6D51D67-101A-4501-A501-89F08BD10C10}" dt="2026-02-13T12:30:29.620" v="2" actId="1076"/>
          <ac:graphicFrameMkLst>
            <pc:docMk/>
            <pc:sldMk cId="462227669" sldId="295"/>
            <ac:graphicFrameMk id="2" creationId="{4175C6D8-59BB-2681-4E33-D1007FC52C41}"/>
          </ac:graphicFrameMkLst>
        </pc:graphicFrameChg>
      </pc:sldChg>
      <pc:sldChg chg="del">
        <pc:chgData name="Richard McNicholas" userId="cc8f8bd9-be9b-4fc8-9c60-68ca34bfe31a" providerId="ADAL" clId="{B6D51D67-101A-4501-A501-89F08BD10C10}" dt="2026-02-13T12:17:52.218" v="0" actId="47"/>
        <pc:sldMkLst>
          <pc:docMk/>
          <pc:sldMk cId="1706780669" sldId="298"/>
        </pc:sldMkLst>
      </pc:sldChg>
    </pc:docChg>
  </pc:docChgLst>
  <pc:docChgLst>
    <pc:chgData name="Lucy Horner" userId="05cc3d6c-77d8-4a89-96a4-7687e903df4b" providerId="ADAL" clId="{2DF8CEB6-2F25-4A99-BFF3-FED9CAD6DB11}"/>
    <pc:docChg chg="addSld modSection">
      <pc:chgData name="Lucy Horner" userId="05cc3d6c-77d8-4a89-96a4-7687e903df4b" providerId="ADAL" clId="{2DF8CEB6-2F25-4A99-BFF3-FED9CAD6DB11}" dt="2026-01-27T14:37:48.793" v="0" actId="2890"/>
      <pc:docMkLst>
        <pc:docMk/>
      </pc:docMkLst>
      <pc:sldChg chg="add">
        <pc:chgData name="Lucy Horner" userId="05cc3d6c-77d8-4a89-96a4-7687e903df4b" providerId="ADAL" clId="{2DF8CEB6-2F25-4A99-BFF3-FED9CAD6DB11}" dt="2026-01-27T14:37:48.793" v="0" actId="2890"/>
        <pc:sldMkLst>
          <pc:docMk/>
          <pc:sldMk cId="1706780669"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3372" y="0"/>
            <a:ext cx="4301543" cy="341458"/>
          </a:xfrm>
          <a:prstGeom prst="rect">
            <a:avLst/>
          </a:prstGeom>
        </p:spPr>
        <p:txBody>
          <a:bodyPr vert="horz" lIns="91440" tIns="45720" rIns="91440" bIns="45720" rtlCol="0"/>
          <a:lstStyle>
            <a:lvl1pPr algn="r">
              <a:defRPr sz="1200"/>
            </a:lvl1pPr>
          </a:lstStyle>
          <a:p>
            <a:fld id="{A6DBE43B-DD53-4F11-AF3D-26665C685C07}" type="datetimeFigureOut">
              <a:rPr lang="en-GB" smtClean="0"/>
              <a:t>13/02/2026</a:t>
            </a:fld>
            <a:endParaRPr lang="en-GB"/>
          </a:p>
        </p:txBody>
      </p:sp>
      <p:sp>
        <p:nvSpPr>
          <p:cNvPr id="4" name="Slide Image Placeholder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4" y="3271382"/>
            <a:ext cx="7941310" cy="267658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219"/>
            <a:ext cx="4301543" cy="34145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3372" y="6456219"/>
            <a:ext cx="4301543" cy="341457"/>
          </a:xfrm>
          <a:prstGeom prst="rect">
            <a:avLst/>
          </a:prstGeom>
        </p:spPr>
        <p:txBody>
          <a:bodyPr vert="horz" lIns="91440" tIns="45720" rIns="91440" bIns="45720" rtlCol="0" anchor="b"/>
          <a:lstStyle>
            <a:lvl1pPr algn="r">
              <a:defRPr sz="1200"/>
            </a:lvl1pPr>
          </a:lstStyle>
          <a:p>
            <a:fld id="{8547B25F-8315-4571-A759-4940F1C52365}" type="slidenum">
              <a:rPr lang="en-GB" smtClean="0"/>
              <a:t>‹#›</a:t>
            </a:fld>
            <a:endParaRPr lang="en-GB"/>
          </a:p>
        </p:txBody>
      </p:sp>
    </p:spTree>
    <p:extLst>
      <p:ext uri="{BB962C8B-B14F-4D97-AF65-F5344CB8AC3E}">
        <p14:creationId xmlns:p14="http://schemas.microsoft.com/office/powerpoint/2010/main" val="1902841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8119BEB-7A76-4FC2-A3DC-8A71F9F99259}" type="datetimeFigureOut">
              <a:rPr lang="en-GB" smtClean="0"/>
              <a:t>13/02/2026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2842762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119BEB-7A76-4FC2-A3DC-8A71F9F99259}" type="datetimeFigureOut">
              <a:rPr lang="en-GB" smtClean="0"/>
              <a:t>13/02/2026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574487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119BEB-7A76-4FC2-A3DC-8A71F9F99259}" type="datetimeFigureOut">
              <a:rPr lang="en-GB" smtClean="0"/>
              <a:t>13/02/2026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78153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119BEB-7A76-4FC2-A3DC-8A71F9F99259}" type="datetimeFigureOut">
              <a:rPr lang="en-GB" smtClean="0"/>
              <a:t>13/02/2026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1954897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119BEB-7A76-4FC2-A3DC-8A71F9F99259}" type="datetimeFigureOut">
              <a:rPr lang="en-GB" smtClean="0"/>
              <a:t>13/02/2026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3978276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119BEB-7A76-4FC2-A3DC-8A71F9F99259}" type="datetimeFigureOut">
              <a:rPr lang="en-GB" smtClean="0"/>
              <a:t>13/02/2026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1368629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119BEB-7A76-4FC2-A3DC-8A71F9F99259}" type="datetimeFigureOut">
              <a:rPr lang="en-GB" smtClean="0"/>
              <a:t>13/02/2026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2219559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119BEB-7A76-4FC2-A3DC-8A71F9F99259}" type="datetimeFigureOut">
              <a:rPr lang="en-GB" smtClean="0"/>
              <a:t>13/02/2026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31855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19BEB-7A76-4FC2-A3DC-8A71F9F99259}" type="datetimeFigureOut">
              <a:rPr lang="en-GB" smtClean="0"/>
              <a:t>13/02/2026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2223131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119BEB-7A76-4FC2-A3DC-8A71F9F99259}" type="datetimeFigureOut">
              <a:rPr lang="en-GB" smtClean="0"/>
              <a:t>13/02/2026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303102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119BEB-7A76-4FC2-A3DC-8A71F9F99259}" type="datetimeFigureOut">
              <a:rPr lang="en-GB" smtClean="0"/>
              <a:t>13/02/2026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547CF4-D6B4-4B56-A32E-2EBC006FCBFA}" type="slidenum">
              <a:rPr lang="en-GB" smtClean="0"/>
              <a:t>‹#›</a:t>
            </a:fld>
            <a:endParaRPr lang="en-GB"/>
          </a:p>
        </p:txBody>
      </p:sp>
    </p:spTree>
    <p:extLst>
      <p:ext uri="{BB962C8B-B14F-4D97-AF65-F5344CB8AC3E}">
        <p14:creationId xmlns:p14="http://schemas.microsoft.com/office/powerpoint/2010/main" val="1626707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8119BEB-7A76-4FC2-A3DC-8A71F9F99259}" type="datetimeFigureOut">
              <a:rPr lang="en-GB" smtClean="0"/>
              <a:t>13/02/2026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547CF4-D6B4-4B56-A32E-2EBC006FCBFA}" type="slidenum">
              <a:rPr lang="en-GB" smtClean="0"/>
              <a:t>‹#›</a:t>
            </a:fld>
            <a:endParaRPr lang="en-GB"/>
          </a:p>
        </p:txBody>
      </p:sp>
    </p:spTree>
    <p:extLst>
      <p:ext uri="{BB962C8B-B14F-4D97-AF65-F5344CB8AC3E}">
        <p14:creationId xmlns:p14="http://schemas.microsoft.com/office/powerpoint/2010/main" val="4087429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84627A09-41C9-B362-C409-17DCD794B5D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08E9F577-64F2-9F53-A434-8A854538549E}"/>
              </a:ext>
            </a:extLst>
          </p:cNvPr>
          <p:cNvSpPr txBox="1"/>
          <p:nvPr/>
        </p:nvSpPr>
        <p:spPr>
          <a:xfrm>
            <a:off x="334591" y="221611"/>
            <a:ext cx="9231549"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sp>
        <p:nvSpPr>
          <p:cNvPr id="5" name="Rectangle 4">
            <a:extLst>
              <a:ext uri="{FF2B5EF4-FFF2-40B4-BE49-F238E27FC236}">
                <a16:creationId xmlns:a16="http://schemas.microsoft.com/office/drawing/2014/main" id="{F3F59D76-07F1-37AC-F699-ABFE59D12C6B}"/>
              </a:ext>
            </a:extLst>
          </p:cNvPr>
          <p:cNvSpPr/>
          <p:nvPr/>
        </p:nvSpPr>
        <p:spPr>
          <a:xfrm>
            <a:off x="339860" y="757849"/>
            <a:ext cx="9231549" cy="1715108"/>
          </a:xfrm>
          <a:prstGeom prst="rect">
            <a:avLst/>
          </a:prstGeom>
          <a:solidFill>
            <a:schemeClr val="bg1">
              <a:lumMod val="85000"/>
            </a:schemeClr>
          </a:solidFill>
          <a:ln w="762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75" b="1">
                <a:ln>
                  <a:solidFill>
                    <a:schemeClr val="tx1"/>
                  </a:solidFill>
                </a:ln>
                <a:solidFill>
                  <a:schemeClr val="bg1"/>
                </a:solidFill>
              </a:rPr>
              <a:t>ENGLISH FUNDAMENTAL KNOWLEDGE QUIZ BOOKLET</a:t>
            </a:r>
            <a:endParaRPr lang="en-GB" sz="4875" b="1">
              <a:ln>
                <a:solidFill>
                  <a:schemeClr val="tx1"/>
                </a:solidFill>
              </a:ln>
              <a:solidFill>
                <a:schemeClr val="bg1"/>
              </a:solidFill>
            </a:endParaRPr>
          </a:p>
        </p:txBody>
      </p:sp>
      <p:sp>
        <p:nvSpPr>
          <p:cNvPr id="7" name="TextBox 6">
            <a:extLst>
              <a:ext uri="{FF2B5EF4-FFF2-40B4-BE49-F238E27FC236}">
                <a16:creationId xmlns:a16="http://schemas.microsoft.com/office/drawing/2014/main" id="{0C8ACA0E-D4B2-DF18-48EB-D8C8F349D7C8}"/>
              </a:ext>
            </a:extLst>
          </p:cNvPr>
          <p:cNvSpPr txBox="1"/>
          <p:nvPr/>
        </p:nvSpPr>
        <p:spPr>
          <a:xfrm>
            <a:off x="467712" y="3429000"/>
            <a:ext cx="8913355" cy="767582"/>
          </a:xfrm>
          <a:prstGeom prst="rect">
            <a:avLst/>
          </a:prstGeom>
          <a:solidFill>
            <a:schemeClr val="bg1"/>
          </a:solidFill>
          <a:ln w="3175">
            <a:solidFill>
              <a:schemeClr val="bg1">
                <a:lumMod val="95000"/>
              </a:schemeClr>
            </a:solidFill>
            <a:prstDash val="sysDot"/>
          </a:ln>
        </p:spPr>
        <p:txBody>
          <a:bodyPr wrap="square" rtlCol="0">
            <a:spAutoFit/>
          </a:bodyPr>
          <a:lstStyle/>
          <a:p>
            <a:pPr algn="ctr"/>
            <a:r>
              <a:rPr lang="en-US" sz="4388">
                <a:ln w="19050">
                  <a:solidFill>
                    <a:schemeClr val="tx1"/>
                  </a:solidFill>
                </a:ln>
              </a:rPr>
              <a:t>KS4</a:t>
            </a:r>
            <a:r>
              <a:rPr lang="en-GB" sz="4388">
                <a:ln w="19050">
                  <a:solidFill>
                    <a:schemeClr val="tx1"/>
                  </a:solidFill>
                </a:ln>
              </a:rPr>
              <a:t>: LITERATURE PAPER 1</a:t>
            </a:r>
            <a:endParaRPr lang="en-US" sz="4388">
              <a:ln w="19050">
                <a:solidFill>
                  <a:schemeClr val="tx1"/>
                </a:solidFill>
              </a:ln>
            </a:endParaRPr>
          </a:p>
        </p:txBody>
      </p:sp>
      <p:sp>
        <p:nvSpPr>
          <p:cNvPr id="8" name="TextBox 7">
            <a:extLst>
              <a:ext uri="{FF2B5EF4-FFF2-40B4-BE49-F238E27FC236}">
                <a16:creationId xmlns:a16="http://schemas.microsoft.com/office/drawing/2014/main" id="{5B434F44-164C-0DE7-433B-099D903AA7A3}"/>
              </a:ext>
            </a:extLst>
          </p:cNvPr>
          <p:cNvSpPr txBox="1"/>
          <p:nvPr/>
        </p:nvSpPr>
        <p:spPr>
          <a:xfrm>
            <a:off x="467711" y="331001"/>
            <a:ext cx="5775940" cy="317459"/>
          </a:xfrm>
          <a:prstGeom prst="rect">
            <a:avLst/>
          </a:prstGeom>
          <a:noFill/>
        </p:spPr>
        <p:txBody>
          <a:bodyPr wrap="none" rtlCol="0">
            <a:spAutoFit/>
          </a:bodyPr>
          <a:lstStyle/>
          <a:p>
            <a:r>
              <a:rPr lang="en-US" sz="1463"/>
              <a:t>Name:										Class:</a:t>
            </a:r>
            <a:endParaRPr lang="en-GB" sz="1463"/>
          </a:p>
        </p:txBody>
      </p:sp>
    </p:spTree>
    <p:extLst>
      <p:ext uri="{BB962C8B-B14F-4D97-AF65-F5344CB8AC3E}">
        <p14:creationId xmlns:p14="http://schemas.microsoft.com/office/powerpoint/2010/main" val="316101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5FE4B-DAE6-DD31-251C-D1A887347AB3}"/>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54950543-FE57-38C9-8F43-E51D8080921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97E28911-0BF2-F440-A91B-6A3F54A89244}"/>
              </a:ext>
            </a:extLst>
          </p:cNvPr>
          <p:cNvSpPr txBox="1"/>
          <p:nvPr/>
        </p:nvSpPr>
        <p:spPr>
          <a:xfrm>
            <a:off x="334591" y="221611"/>
            <a:ext cx="9231549" cy="6170728"/>
          </a:xfrm>
          <a:prstGeom prst="rect">
            <a:avLst/>
          </a:prstGeom>
          <a:solidFill>
            <a:schemeClr val="bg1"/>
          </a:solid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B0F0A6D9-C75B-C333-4DDE-E324E7D2B6B0}"/>
              </a:ext>
            </a:extLst>
          </p:cNvPr>
          <p:cNvGraphicFramePr>
            <a:graphicFrameLocks noGrp="1"/>
          </p:cNvGraphicFramePr>
          <p:nvPr>
            <p:extLst>
              <p:ext uri="{D42A27DB-BD31-4B8C-83A1-F6EECF244321}">
                <p14:modId xmlns:p14="http://schemas.microsoft.com/office/powerpoint/2010/main" val="2989159684"/>
              </p:ext>
            </p:extLst>
          </p:nvPr>
        </p:nvGraphicFramePr>
        <p:xfrm>
          <a:off x="415489" y="313052"/>
          <a:ext cx="9069751" cy="6090597"/>
        </p:xfrm>
        <a:graphic>
          <a:graphicData uri="http://schemas.openxmlformats.org/drawingml/2006/table">
            <a:tbl>
              <a:tblPr firstRow="1" bandRow="1">
                <a:tableStyleId>{5C22544A-7EE6-4342-B048-85BDC9FD1C3A}</a:tableStyleId>
              </a:tblPr>
              <a:tblGrid>
                <a:gridCol w="6965025">
                  <a:extLst>
                    <a:ext uri="{9D8B030D-6E8A-4147-A177-3AD203B41FA5}">
                      <a16:colId xmlns:a16="http://schemas.microsoft.com/office/drawing/2014/main" val="1030577317"/>
                    </a:ext>
                  </a:extLst>
                </a:gridCol>
                <a:gridCol w="2104726">
                  <a:extLst>
                    <a:ext uri="{9D8B030D-6E8A-4147-A177-3AD203B41FA5}">
                      <a16:colId xmlns:a16="http://schemas.microsoft.com/office/drawing/2014/main" val="4023291846"/>
                    </a:ext>
                  </a:extLst>
                </a:gridCol>
              </a:tblGrid>
              <a:tr h="499245">
                <a:tc gridSpan="2">
                  <a:txBody>
                    <a:bodyPr/>
                    <a:lstStyle/>
                    <a:p>
                      <a:pPr algn="ctr"/>
                      <a:r>
                        <a:rPr lang="en-US">
                          <a:solidFill>
                            <a:schemeClr val="tx1"/>
                          </a:solidFill>
                        </a:rPr>
                        <a:t>1. Macbeth Context and Key Characters</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432000">
                <a:tc>
                  <a:txBody>
                    <a:bodyPr/>
                    <a:lstStyle/>
                    <a:p>
                      <a:r>
                        <a:rPr lang="en-US" b="1">
                          <a:solidFill>
                            <a:schemeClr val="tx1"/>
                          </a:solidFill>
                        </a:rPr>
                        <a:t>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i="0"/>
                        <a:t>The protagonist</a:t>
                      </a:r>
                      <a:r>
                        <a:rPr lang="en-US" sz="1500" i="0" baseline="0"/>
                        <a:t> is the tragic hero of this play. He is both ambitious and ruthless. He falls from loyal and respected warrior to a paranoid, tyrannical king, before dying in battle in Act V.</a:t>
                      </a:r>
                      <a:endParaRPr lang="en-US" sz="1500" i="0">
                        <a:latin typeface="+mn-lt"/>
                      </a:endParaRP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800" b="1" i="0" kern="1200">
                          <a:solidFill>
                            <a:schemeClr val="tx1"/>
                          </a:solidFill>
                          <a:effectLst/>
                          <a:latin typeface="+mn-lt"/>
                          <a:ea typeface="+mn-ea"/>
                          <a:cs typeface="+mn-cs"/>
                        </a:rPr>
                        <a:t>Macbeth</a:t>
                      </a:r>
                      <a:endParaRPr lang="en-GB" b="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500" i="0"/>
                        <a:t>A</a:t>
                      </a:r>
                      <a:r>
                        <a:rPr lang="en-US" sz="1500" i="0" baseline="0"/>
                        <a:t> strong, ambitious and manipulative woman who exerts pressure on Macbeth to pursue him ambition of becoming king by murdering Duncan. Unable to deal with the guilt of these actions and is driven to madness and suicide. </a:t>
                      </a:r>
                      <a:endParaRPr lang="en-US" sz="1500" i="1">
                        <a:latin typeface="+mn-lt"/>
                      </a:endParaRP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800" b="1" i="0" kern="1200">
                          <a:solidFill>
                            <a:schemeClr val="tx1"/>
                          </a:solidFill>
                          <a:effectLst/>
                          <a:latin typeface="+mn-lt"/>
                          <a:ea typeface="+mn-ea"/>
                          <a:cs typeface="+mn-cs"/>
                        </a:rPr>
                        <a:t>Lady</a:t>
                      </a:r>
                      <a:r>
                        <a:rPr lang="en-GB" sz="1800" b="1" i="0" kern="1200" baseline="0">
                          <a:solidFill>
                            <a:schemeClr val="tx1"/>
                          </a:solidFill>
                          <a:effectLst/>
                          <a:latin typeface="+mn-lt"/>
                          <a:ea typeface="+mn-ea"/>
                          <a:cs typeface="+mn-cs"/>
                        </a:rPr>
                        <a:t> Macbeth</a:t>
                      </a:r>
                      <a:endParaRPr lang="en-GB" b="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1674804"/>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i="0"/>
                        <a:t>Supernatural and manipulative beings who seem to be able to predict</a:t>
                      </a:r>
                      <a:r>
                        <a:rPr lang="en-US" sz="1500" i="0" baseline="0"/>
                        <a:t> the future. They are unearthly and omniscient. </a:t>
                      </a:r>
                      <a:endParaRPr lang="en-US" sz="1500" i="0"/>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i="0"/>
                        <a:t>The Witches / Weird</a:t>
                      </a:r>
                      <a:r>
                        <a:rPr lang="en-US" sz="1800" b="1" i="0" baseline="0"/>
                        <a:t> Sisters</a:t>
                      </a:r>
                      <a:endParaRPr lang="en-GB" b="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500" i="0"/>
                        <a:t>Macbeth’s</a:t>
                      </a:r>
                      <a:r>
                        <a:rPr lang="en-US" sz="1500" i="0" baseline="0"/>
                        <a:t> close friend and ally is astute and loyal. Macbeth sees him as a threat. He is virtuous, admired by audiences, and mistrustful of the supernatural witches. </a:t>
                      </a:r>
                      <a:endParaRPr lang="en-US" sz="1500" i="0"/>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i="0"/>
                        <a:t>Banquo</a:t>
                      </a:r>
                      <a:endParaRPr lang="en-GB" b="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591637"/>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500" i="0"/>
                        <a:t>King of Scotland at the beginning of the play. He is</a:t>
                      </a:r>
                      <a:r>
                        <a:rPr lang="en-US" sz="1500" i="0" baseline="0"/>
                        <a:t> a virtuous, strong and respected leader, held up as the model of good kingship by others in the play. He is murdered by Macbeth in Act 2. </a:t>
                      </a:r>
                      <a:endParaRPr lang="en-US" sz="1500" i="0" baseline="0">
                        <a:latin typeface="+mn-lt"/>
                      </a:endParaRP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i="0"/>
                        <a:t>Duncan</a:t>
                      </a:r>
                      <a:endParaRPr lang="en-GB" b="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156383"/>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500" i="0"/>
                        <a:t>A </a:t>
                      </a:r>
                      <a:r>
                        <a:rPr lang="en-US" sz="1500" i="0" baseline="0"/>
                        <a:t>soldier who is loyal to Duncan and is suspicious of Macbeth. His family is murdered by Macbeth’s soldiers and he eventually exacts revenge by killing Macbeth. He was born by caesarian section and therefore was “not of woman born”.</a:t>
                      </a:r>
                      <a:endParaRPr lang="en-GB" sz="1500" i="0">
                        <a:effectLst/>
                        <a:latin typeface="+mn-lt"/>
                        <a:ea typeface="Calibri" panose="020F0502020204030204" pitchFamily="34" charset="0"/>
                        <a:cs typeface="Times New Roman" panose="02020603050405020304" pitchFamily="18" charset="0"/>
                      </a:endParaRP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i="0"/>
                        <a:t>Macduff</a:t>
                      </a:r>
                      <a:endParaRPr lang="en-GB">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4763253"/>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i="0"/>
                        <a:t>Duncan’s son and next in line to the throne. He is described as a good man in the play.</a:t>
                      </a: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800" b="1" i="0" kern="1200">
                          <a:solidFill>
                            <a:schemeClr val="tx1"/>
                          </a:solidFill>
                          <a:effectLst/>
                          <a:latin typeface="+mn-lt"/>
                          <a:ea typeface="+mn-ea"/>
                          <a:cs typeface="+mn-cs"/>
                        </a:rPr>
                        <a:t>Malcolm</a:t>
                      </a:r>
                      <a:endParaRPr lang="en-GB">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8827378"/>
                  </a:ext>
                </a:extLst>
              </a:tr>
            </a:tbl>
          </a:graphicData>
        </a:graphic>
      </p:graphicFrame>
    </p:spTree>
    <p:extLst>
      <p:ext uri="{BB962C8B-B14F-4D97-AF65-F5344CB8AC3E}">
        <p14:creationId xmlns:p14="http://schemas.microsoft.com/office/powerpoint/2010/main" val="277464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0FBA2-25FA-D545-8F31-6511FCD0B972}"/>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ABBBCFEC-F286-FBCE-B51A-6DB0DE64799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F2231092-0B6B-5706-E8AC-DADE4D7DBB49}"/>
              </a:ext>
            </a:extLst>
          </p:cNvPr>
          <p:cNvSpPr txBox="1"/>
          <p:nvPr/>
        </p:nvSpPr>
        <p:spPr>
          <a:xfrm>
            <a:off x="334591" y="221611"/>
            <a:ext cx="9231549"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91D06BF7-22B0-9405-8198-593E8DCF936B}"/>
              </a:ext>
            </a:extLst>
          </p:cNvPr>
          <p:cNvGraphicFramePr>
            <a:graphicFrameLocks noGrp="1"/>
          </p:cNvGraphicFramePr>
          <p:nvPr>
            <p:extLst>
              <p:ext uri="{D42A27DB-BD31-4B8C-83A1-F6EECF244321}">
                <p14:modId xmlns:p14="http://schemas.microsoft.com/office/powerpoint/2010/main" val="3081822101"/>
              </p:ext>
            </p:extLst>
          </p:nvPr>
        </p:nvGraphicFramePr>
        <p:xfrm>
          <a:off x="415489" y="313052"/>
          <a:ext cx="9069751" cy="4242550"/>
        </p:xfrm>
        <a:graphic>
          <a:graphicData uri="http://schemas.openxmlformats.org/drawingml/2006/table">
            <a:tbl>
              <a:tblPr firstRow="1" bandRow="1">
                <a:tableStyleId>{5C22544A-7EE6-4342-B048-85BDC9FD1C3A}</a:tableStyleId>
              </a:tblPr>
              <a:tblGrid>
                <a:gridCol w="6800920">
                  <a:extLst>
                    <a:ext uri="{9D8B030D-6E8A-4147-A177-3AD203B41FA5}">
                      <a16:colId xmlns:a16="http://schemas.microsoft.com/office/drawing/2014/main" val="1030577317"/>
                    </a:ext>
                  </a:extLst>
                </a:gridCol>
                <a:gridCol w="2268831">
                  <a:extLst>
                    <a:ext uri="{9D8B030D-6E8A-4147-A177-3AD203B41FA5}">
                      <a16:colId xmlns:a16="http://schemas.microsoft.com/office/drawing/2014/main" val="4023291846"/>
                    </a:ext>
                  </a:extLst>
                </a:gridCol>
              </a:tblGrid>
              <a:tr h="60117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 2. Macbeth Key Vocabulary</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520197">
                <a:tc>
                  <a:txBody>
                    <a:bodyPr/>
                    <a:lstStyle/>
                    <a:p>
                      <a:r>
                        <a:rPr lang="en-US" b="1">
                          <a:solidFill>
                            <a:schemeClr val="tx1"/>
                          </a:solidFill>
                        </a:rPr>
                        <a:t>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520197">
                <a:tc>
                  <a:txBody>
                    <a:bodyPr/>
                    <a:lstStyle/>
                    <a:p>
                      <a:pPr marL="0" lvl="0" indent="0"/>
                      <a:r>
                        <a:rPr lang="en-US" sz="1800"/>
                        <a:t>A desire to achieve something e.g. Macbeth and kingship</a:t>
                      </a:r>
                      <a:endParaRPr lang="en-GB" sz="1800"/>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US" sz="1800" b="1" u="none">
                          <a:solidFill>
                            <a:schemeClr val="tx1"/>
                          </a:solidFill>
                          <a:effectLst/>
                          <a:latin typeface="+mn-lt"/>
                          <a:ea typeface="Calibri" panose="020F0502020204030204" pitchFamily="34" charset="0"/>
                          <a:cs typeface="Times New Roman" panose="02020603050405020304" pitchFamily="18" charset="0"/>
                        </a:rPr>
                        <a:t>Ambition</a:t>
                      </a:r>
                      <a:endParaRPr lang="en-GB" sz="1800" b="1" u="none">
                        <a:solidFill>
                          <a:schemeClr val="tx1"/>
                        </a:solidFill>
                        <a:effectLst/>
                        <a:latin typeface="+mn-lt"/>
                        <a:ea typeface="Calibri" panose="020F0502020204030204" pitchFamily="34"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520197">
                <a:tc>
                  <a:txBody>
                    <a:bodyPr/>
                    <a:lstStyle/>
                    <a:p>
                      <a:r>
                        <a:rPr lang="en-US" sz="1800"/>
                        <a:t>A society where power is in the hands of men </a:t>
                      </a:r>
                      <a:endParaRPr lang="en-GB" sz="1800"/>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US" sz="1800" b="1" u="none">
                          <a:solidFill>
                            <a:schemeClr val="tx1"/>
                          </a:solidFill>
                          <a:effectLst/>
                          <a:latin typeface="+mn-lt"/>
                          <a:ea typeface="Calibri" panose="020F0502020204030204" pitchFamily="34" charset="0"/>
                          <a:cs typeface="Times New Roman" panose="02020603050405020304" pitchFamily="18" charset="0"/>
                        </a:rPr>
                        <a:t>Patriarchal</a:t>
                      </a:r>
                      <a:endParaRPr lang="en-GB" sz="1800" b="1" u="none">
                        <a:solidFill>
                          <a:schemeClr val="tx1"/>
                        </a:solidFill>
                        <a:effectLst/>
                        <a:latin typeface="+mn-lt"/>
                        <a:ea typeface="Calibri" panose="020F0502020204030204" pitchFamily="34"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1674804"/>
                  </a:ext>
                </a:extLst>
              </a:tr>
              <a:tr h="520197">
                <a:tc>
                  <a:txBody>
                    <a:bodyPr/>
                    <a:lstStyle/>
                    <a:p>
                      <a:r>
                        <a:rPr lang="en-US" sz="1800"/>
                        <a:t>Things that are not a part of the natural world</a:t>
                      </a:r>
                      <a:endParaRPr lang="en-GB" sz="1800"/>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a:latin typeface="+mn-lt"/>
                        </a:rPr>
                        <a:t>Supernatural</a:t>
                      </a:r>
                      <a:r>
                        <a:rPr lang="en-US" sz="1800" b="0">
                          <a:latin typeface="+mn-lt"/>
                        </a:rPr>
                        <a:t> </a:t>
                      </a:r>
                      <a:endParaRPr lang="en-GB" sz="1800" b="0">
                        <a:latin typeface="+mn-lt"/>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r h="520197">
                <a:tc>
                  <a:txBody>
                    <a:bodyPr/>
                    <a:lstStyle/>
                    <a:p>
                      <a:r>
                        <a:rPr lang="en-US" sz="1800"/>
                        <a:t>Events being already decided and out of a person’s control</a:t>
                      </a:r>
                      <a:endParaRPr lang="en-GB" sz="1800"/>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US" sz="1800" b="1" u="none">
                          <a:solidFill>
                            <a:schemeClr val="tx1"/>
                          </a:solidFill>
                          <a:effectLst/>
                          <a:latin typeface="+mn-lt"/>
                          <a:ea typeface="Calibri" panose="020F0502020204030204" pitchFamily="34" charset="0"/>
                          <a:cs typeface="Times New Roman" panose="02020603050405020304" pitchFamily="18" charset="0"/>
                        </a:rPr>
                        <a:t>Fate</a:t>
                      </a:r>
                      <a:endParaRPr lang="en-GB" sz="1800" b="1" u="none">
                        <a:solidFill>
                          <a:schemeClr val="tx1"/>
                        </a:solidFill>
                        <a:effectLst/>
                        <a:latin typeface="+mn-lt"/>
                        <a:ea typeface="Calibri" panose="020F0502020204030204" pitchFamily="34"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591637"/>
                  </a:ext>
                </a:extLst>
              </a:tr>
              <a:tr h="520197">
                <a:tc>
                  <a:txBody>
                    <a:bodyPr/>
                    <a:lstStyle/>
                    <a:p>
                      <a:r>
                        <a:rPr lang="en-US" sz="1800"/>
                        <a:t>The killing of a king</a:t>
                      </a:r>
                      <a:endParaRPr lang="en-GB" sz="1800"/>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US" sz="1800" b="1" u="none">
                          <a:solidFill>
                            <a:schemeClr val="tx1"/>
                          </a:solidFill>
                          <a:effectLst/>
                          <a:latin typeface="+mn-lt"/>
                          <a:ea typeface="Calibri" panose="020F0502020204030204" pitchFamily="34" charset="0"/>
                          <a:cs typeface="Times New Roman" panose="02020603050405020304" pitchFamily="18" charset="0"/>
                        </a:rPr>
                        <a:t>Regicide</a:t>
                      </a:r>
                      <a:endParaRPr lang="en-GB" sz="1800" b="1" u="none">
                        <a:solidFill>
                          <a:schemeClr val="tx1"/>
                        </a:solidFill>
                        <a:effectLst/>
                        <a:latin typeface="+mn-lt"/>
                        <a:ea typeface="Calibri" panose="020F0502020204030204" pitchFamily="34"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156383"/>
                  </a:ext>
                </a:extLst>
              </a:tr>
              <a:tr h="520197">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800"/>
                        <a:t>A ruler who rules through fear and violence</a:t>
                      </a:r>
                      <a:endParaRPr lang="en-GB" sz="1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none">
                          <a:solidFill>
                            <a:schemeClr val="tx1"/>
                          </a:solidFill>
                          <a:effectLst/>
                          <a:latin typeface="+mn-lt"/>
                          <a:ea typeface="Calibri" panose="020F0502020204030204" pitchFamily="34" charset="0"/>
                          <a:cs typeface="Times New Roman" panose="02020603050405020304" pitchFamily="18" charset="0"/>
                        </a:rPr>
                        <a:t>Tyrant </a:t>
                      </a:r>
                      <a:endParaRPr lang="en-GB" sz="1800" b="1" u="none">
                        <a:solidFill>
                          <a:schemeClr val="tx1"/>
                        </a:solidFill>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4763253"/>
                  </a:ext>
                </a:extLst>
              </a:tr>
            </a:tbl>
          </a:graphicData>
        </a:graphic>
      </p:graphicFrame>
    </p:spTree>
    <p:extLst>
      <p:ext uri="{BB962C8B-B14F-4D97-AF65-F5344CB8AC3E}">
        <p14:creationId xmlns:p14="http://schemas.microsoft.com/office/powerpoint/2010/main" val="549793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50B30-A345-DE5A-A716-6EBEBB4A49A4}"/>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88FC9056-7821-7601-8EAB-0E184043FFB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D6A8E131-9565-E6CD-947C-161C030ABCFA}"/>
              </a:ext>
            </a:extLst>
          </p:cNvPr>
          <p:cNvSpPr txBox="1"/>
          <p:nvPr/>
        </p:nvSpPr>
        <p:spPr>
          <a:xfrm>
            <a:off x="394050" y="221611"/>
            <a:ext cx="9124523"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7D9F42B5-FA6B-7742-44C6-61DBF1A5A71E}"/>
              </a:ext>
            </a:extLst>
          </p:cNvPr>
          <p:cNvGraphicFramePr>
            <a:graphicFrameLocks noGrp="1"/>
          </p:cNvGraphicFramePr>
          <p:nvPr>
            <p:extLst>
              <p:ext uri="{D42A27DB-BD31-4B8C-83A1-F6EECF244321}">
                <p14:modId xmlns:p14="http://schemas.microsoft.com/office/powerpoint/2010/main" val="1668016642"/>
              </p:ext>
            </p:extLst>
          </p:nvPr>
        </p:nvGraphicFramePr>
        <p:xfrm>
          <a:off x="415489" y="217374"/>
          <a:ext cx="9069751" cy="5717536"/>
        </p:xfrm>
        <a:graphic>
          <a:graphicData uri="http://schemas.openxmlformats.org/drawingml/2006/table">
            <a:tbl>
              <a:tblPr firstRow="1" bandRow="1">
                <a:tableStyleId>{5C22544A-7EE6-4342-B048-85BDC9FD1C3A}</a:tableStyleId>
              </a:tblPr>
              <a:tblGrid>
                <a:gridCol w="7618168">
                  <a:extLst>
                    <a:ext uri="{9D8B030D-6E8A-4147-A177-3AD203B41FA5}">
                      <a16:colId xmlns:a16="http://schemas.microsoft.com/office/drawing/2014/main" val="1030577317"/>
                    </a:ext>
                  </a:extLst>
                </a:gridCol>
                <a:gridCol w="1451583">
                  <a:extLst>
                    <a:ext uri="{9D8B030D-6E8A-4147-A177-3AD203B41FA5}">
                      <a16:colId xmlns:a16="http://schemas.microsoft.com/office/drawing/2014/main" val="4023291846"/>
                    </a:ext>
                  </a:extLst>
                </a:gridCol>
              </a:tblGrid>
              <a:tr h="39245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3. Macbeth quotations </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345445">
                <a:tc>
                  <a:txBody>
                    <a:bodyPr/>
                    <a:lstStyle/>
                    <a:p>
                      <a:r>
                        <a:rPr lang="en-US" b="1">
                          <a:solidFill>
                            <a:schemeClr val="tx1"/>
                          </a:solidFill>
                        </a:rPr>
                        <a:t>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1496930">
                <a:tc>
                  <a:txBody>
                    <a:bodyPr/>
                    <a:lstStyle/>
                    <a:p>
                      <a:pPr rtl="0" fontAlgn="base"/>
                      <a:r>
                        <a:rPr lang="en-GB" sz="1500" b="0" i="0" kern="1200">
                          <a:solidFill>
                            <a:schemeClr val="dk1"/>
                          </a:solidFill>
                          <a:effectLst/>
                          <a:latin typeface="+mn-lt"/>
                          <a:ea typeface="+mn-ea"/>
                          <a:cs typeface="+mn-cs"/>
                        </a:rPr>
                        <a:t>Macbeth is characterised as having a desire for darkness. His transformation is foreboded, as he rejects the ‘light’. (METHOD) ‘Light’ is symbolic of God, the King and the morally right path, in favour of the ‘darkness’ , which is symbolic of evil, the witches and regicide (MEANING). This is associated with Macbeth being corrupted and seeking power which is not rightfully his. (CONNOTATIONS) This creates the idea that the witches have intrigued Macbeth, tempting him with their prophecy awakening his dark ambitions which is why her is now on the path of corruption due to the promise of power. (IN THIS CONTEXT)</a:t>
                      </a:r>
                      <a:endParaRPr lang="en-US" sz="1500" b="0" i="0" u="none" strike="noStrike" noProof="0">
                        <a:solidFill>
                          <a:schemeClr val="tx1"/>
                        </a:solidFill>
                        <a:latin typeface="Apto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i="0" kern="1200">
                          <a:solidFill>
                            <a:schemeClr val="dk1"/>
                          </a:solidFill>
                          <a:effectLst/>
                          <a:latin typeface="+mn-lt"/>
                          <a:ea typeface="+mn-ea"/>
                          <a:cs typeface="+mn-cs"/>
                        </a:rPr>
                        <a:t>‘Stars hide your fires, let not light see my black and deep desires’  </a:t>
                      </a:r>
                    </a:p>
                    <a:p>
                      <a:endParaRPr lang="en-GB"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1295420">
                <a:tc>
                  <a:txBody>
                    <a:bodyPr/>
                    <a:lstStyle/>
                    <a:p>
                      <a:pPr rtl="0" fontAlgn="base"/>
                      <a:r>
                        <a:rPr lang="en-GB" sz="1500" b="0" i="0" kern="1200">
                          <a:solidFill>
                            <a:schemeClr val="dk1"/>
                          </a:solidFill>
                          <a:effectLst/>
                          <a:latin typeface="+mn-lt"/>
                          <a:ea typeface="+mn-ea"/>
                          <a:cs typeface="+mn-cs"/>
                        </a:rPr>
                        <a:t>Macbeth is characterised as being plagued by his own actions and beginning to be punished.  (METHOD) ‘Scorpions’ are poisonous creatures that are symbolic of guilt. (MEANING) We associate them with pain and torture, which creates an image of a biblical state of torment. (CONNOTATIONS). This creates the idea that the scorpions sting and poison his mind as he feels deep guilt for disrupting natural order and going against the Divine Right of Kings. (IN THIS CONTEXT)</a:t>
                      </a:r>
                      <a:endParaRPr lang="en-GB" sz="15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a:solidFill>
                            <a:schemeClr val="tx1"/>
                          </a:solidFill>
                        </a:rPr>
                        <a:t>‘O full of scorpions is my mind, dear wife’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1674804"/>
                  </a:ext>
                </a:extLst>
              </a:tr>
              <a:tr h="1697963">
                <a:tc>
                  <a:txBody>
                    <a:bodyPr/>
                    <a:lstStyle/>
                    <a:p>
                      <a:pPr rtl="0" fontAlgn="base"/>
                      <a:r>
                        <a:rPr lang="en-GB" sz="1500" b="0" i="0" kern="1200">
                          <a:solidFill>
                            <a:schemeClr val="dk1"/>
                          </a:solidFill>
                          <a:effectLst/>
                          <a:latin typeface="+mn-lt"/>
                          <a:ea typeface="+mn-ea"/>
                          <a:cs typeface="+mn-cs"/>
                        </a:rPr>
                        <a:t>Macbeth is characterised as the devil’s minion. (METHOD)  A ‘hellhound’ is the devil’s dog (MEANING) which has connotations of subservience and powerlessness. (CONNOTATIONS)  This creates the idea that after engaging with the supernatural, he is now the devil’s servant – a fallen hero who will be sent to hell to restore natural order and to be punished for his sins. This is symbolic of his transformation being complete, from ‘brave’ hero to worthless subject of the devil.</a:t>
                      </a:r>
                      <a:endParaRPr lang="en-GB" sz="15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a:solidFill>
                            <a:schemeClr val="tx1"/>
                          </a:solidFill>
                        </a:rPr>
                        <a:t>‘Turn hellhound, turn’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bl>
          </a:graphicData>
        </a:graphic>
      </p:graphicFrame>
    </p:spTree>
    <p:extLst>
      <p:ext uri="{BB962C8B-B14F-4D97-AF65-F5344CB8AC3E}">
        <p14:creationId xmlns:p14="http://schemas.microsoft.com/office/powerpoint/2010/main" val="4265327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AFCBA-0146-E17F-3F43-0C43F0B7F4C1}"/>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2C7CD192-687C-FC6D-D44A-101171543A1B}"/>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5F183F26-B4F3-4805-9B86-C50D45BA5C5E}"/>
              </a:ext>
            </a:extLst>
          </p:cNvPr>
          <p:cNvSpPr txBox="1"/>
          <p:nvPr/>
        </p:nvSpPr>
        <p:spPr>
          <a:xfrm>
            <a:off x="334591" y="221611"/>
            <a:ext cx="9231549"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BB0F6320-3BC0-EA32-F9E3-F2B8D8221BF6}"/>
              </a:ext>
            </a:extLst>
          </p:cNvPr>
          <p:cNvGraphicFramePr>
            <a:graphicFrameLocks noGrp="1"/>
          </p:cNvGraphicFramePr>
          <p:nvPr>
            <p:extLst>
              <p:ext uri="{D42A27DB-BD31-4B8C-83A1-F6EECF244321}">
                <p14:modId xmlns:p14="http://schemas.microsoft.com/office/powerpoint/2010/main" val="2940476828"/>
              </p:ext>
            </p:extLst>
          </p:nvPr>
        </p:nvGraphicFramePr>
        <p:xfrm>
          <a:off x="415489" y="313052"/>
          <a:ext cx="9069751" cy="6021405"/>
        </p:xfrm>
        <a:graphic>
          <a:graphicData uri="http://schemas.openxmlformats.org/drawingml/2006/table">
            <a:tbl>
              <a:tblPr firstRow="1" bandRow="1">
                <a:tableStyleId>{5C22544A-7EE6-4342-B048-85BDC9FD1C3A}</a:tableStyleId>
              </a:tblPr>
              <a:tblGrid>
                <a:gridCol w="7563740">
                  <a:extLst>
                    <a:ext uri="{9D8B030D-6E8A-4147-A177-3AD203B41FA5}">
                      <a16:colId xmlns:a16="http://schemas.microsoft.com/office/drawing/2014/main" val="1030577317"/>
                    </a:ext>
                  </a:extLst>
                </a:gridCol>
                <a:gridCol w="1506011">
                  <a:extLst>
                    <a:ext uri="{9D8B030D-6E8A-4147-A177-3AD203B41FA5}">
                      <a16:colId xmlns:a16="http://schemas.microsoft.com/office/drawing/2014/main" val="4023291846"/>
                    </a:ext>
                  </a:extLst>
                </a:gridCol>
              </a:tblGrid>
              <a:tr h="49924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4. Lady Macbeth Key quotations </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432000">
                <a:tc>
                  <a:txBody>
                    <a:bodyPr/>
                    <a:lstStyle/>
                    <a:p>
                      <a:r>
                        <a:rPr lang="en-US" b="1">
                          <a:solidFill>
                            <a:schemeClr val="tx1"/>
                          </a:solidFill>
                        </a:rPr>
                        <a:t>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432000">
                <a:tc>
                  <a:txBody>
                    <a:bodyPr/>
                    <a:lstStyle/>
                    <a:p>
                      <a:pPr rtl="0" fontAlgn="base"/>
                      <a:r>
                        <a:rPr lang="en-GB" sz="1600" b="0" i="0" kern="1200">
                          <a:solidFill>
                            <a:schemeClr val="dk1"/>
                          </a:solidFill>
                          <a:effectLst/>
                          <a:latin typeface="+mn-lt"/>
                          <a:ea typeface="+mn-ea"/>
                          <a:cs typeface="+mn-cs"/>
                        </a:rPr>
                        <a:t>Lady Macbeth is characterised as having immoral desires and a willingness to go to any lengths for power. (METHOD) ‘Unsex’ means she seeks to shed her femininity, (METHOD) which connotes of gentleness and softness (CONNOTATIONS). This creates the idea she is seeking to command her husband and fulfil her desire for power. </a:t>
                      </a:r>
                      <a:r>
                        <a:rPr lang="en-US" sz="1600" b="0" i="0" kern="1200">
                          <a:solidFill>
                            <a:schemeClr val="tx1"/>
                          </a:solidFill>
                          <a:effectLst/>
                          <a:latin typeface="+mn-lt"/>
                          <a:ea typeface="+mn-ea"/>
                          <a:cs typeface="+mn-cs"/>
                        </a:rPr>
                        <a:t>She is established as the driving force behind the regicide.</a:t>
                      </a:r>
                      <a:endParaRPr lang="en-GB" sz="1600" b="0" i="0" kern="120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i="0" kern="1200">
                          <a:solidFill>
                            <a:schemeClr val="dk1"/>
                          </a:solidFill>
                          <a:effectLst/>
                          <a:latin typeface="+mn-lt"/>
                          <a:ea typeface="+mn-ea"/>
                          <a:cs typeface="+mn-cs"/>
                        </a:rPr>
                        <a:t>‘Unsex me here and fill me with your direst cruelty!’  </a:t>
                      </a:r>
                    </a:p>
                    <a:p>
                      <a:endParaRPr lang="en-GB"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8721103"/>
                  </a:ext>
                </a:extLst>
              </a:tr>
              <a:tr h="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600" b="0" i="0" kern="1200">
                          <a:solidFill>
                            <a:schemeClr val="dk1"/>
                          </a:solidFill>
                          <a:effectLst/>
                          <a:latin typeface="+mn-lt"/>
                          <a:ea typeface="+mn-ea"/>
                          <a:cs typeface="+mn-cs"/>
                        </a:rPr>
                        <a:t>Lady Macbeth is characterised  as dismissive and unfazed by the act of regicide and disrupting natural order. (METHOD) ‘Water’ is representative of how easy she can be involved in the ultimate sin and have no guilt. (MEANING) Associated with an ease of washing away any remorse with very little emotional impact, unlike Macbeth.  (CONNOTATIONS) This creates the idea that she is almost unstoppable and will ensure that Macbeth continues on his journey for power in order to quench her thirst. (IN THIS CONTEXT)</a:t>
                      </a:r>
                      <a:endParaRPr lang="en-GB"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i="0" kern="1200">
                          <a:solidFill>
                            <a:schemeClr val="dk1"/>
                          </a:solidFill>
                          <a:effectLst/>
                          <a:latin typeface="+mn-lt"/>
                          <a:ea typeface="+mn-ea"/>
                          <a:cs typeface="+mn-cs"/>
                        </a:rPr>
                        <a:t>‘A little water clears us of this deed’  </a:t>
                      </a:r>
                      <a:endParaRPr lang="en-GB" sz="1600"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1674804"/>
                  </a:ext>
                </a:extLst>
              </a:tr>
              <a:tr h="432000">
                <a:tc>
                  <a:txBody>
                    <a:bodyPr/>
                    <a:lstStyle/>
                    <a:p>
                      <a:r>
                        <a:rPr lang="en-GB" sz="1600">
                          <a:solidFill>
                            <a:schemeClr val="tx1"/>
                          </a:solidFill>
                        </a:rPr>
                        <a:t>Lady Macbeth’s tone has completely transformed from earlier in the play, highlighting how she is dismissive of her guilt (METHOD). ‘Water’ and ‘perfume’ are two contrasting liquids (MEANING) which connote different potencies (CONNOTATIONS).  This creates the idea that the potency of lady Macbeth’s guilt has increased, portraying her downfall.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b="1" i="0" kern="1200">
                          <a:solidFill>
                            <a:schemeClr val="dk1"/>
                          </a:solidFill>
                          <a:effectLst/>
                          <a:latin typeface="+mn-lt"/>
                          <a:ea typeface="+mn-ea"/>
                          <a:cs typeface="+mn-cs"/>
                        </a:rPr>
                        <a:t>‘All the perfumes of Arabia could not sweeten this little hand’ </a:t>
                      </a:r>
                      <a:endParaRPr lang="en-GB" sz="1600"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8941284"/>
                  </a:ext>
                </a:extLst>
              </a:tr>
            </a:tbl>
          </a:graphicData>
        </a:graphic>
      </p:graphicFrame>
    </p:spTree>
    <p:extLst>
      <p:ext uri="{BB962C8B-B14F-4D97-AF65-F5344CB8AC3E}">
        <p14:creationId xmlns:p14="http://schemas.microsoft.com/office/powerpoint/2010/main" val="1926955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E35BB-ED91-06C2-F4BD-CFC995DA6CD7}"/>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DA2F0B85-5343-8EE1-60E8-87BA4E6AFB1F}"/>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CFAF1783-4C4F-118F-09F5-6AFBC5C8E4B9}"/>
              </a:ext>
            </a:extLst>
          </p:cNvPr>
          <p:cNvSpPr txBox="1"/>
          <p:nvPr/>
        </p:nvSpPr>
        <p:spPr>
          <a:xfrm>
            <a:off x="334591" y="221611"/>
            <a:ext cx="9231549" cy="6170728"/>
          </a:xfrm>
          <a:prstGeom prst="rect">
            <a:avLst/>
          </a:prstGeom>
          <a:solidFill>
            <a:schemeClr val="bg1"/>
          </a:solid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83431B69-86E0-CF8F-6627-31E49F3E6368}"/>
              </a:ext>
            </a:extLst>
          </p:cNvPr>
          <p:cNvGraphicFramePr>
            <a:graphicFrameLocks noGrp="1"/>
          </p:cNvGraphicFramePr>
          <p:nvPr>
            <p:extLst>
              <p:ext uri="{D42A27DB-BD31-4B8C-83A1-F6EECF244321}">
                <p14:modId xmlns:p14="http://schemas.microsoft.com/office/powerpoint/2010/main" val="2983967055"/>
              </p:ext>
            </p:extLst>
          </p:nvPr>
        </p:nvGraphicFramePr>
        <p:xfrm>
          <a:off x="415489" y="313052"/>
          <a:ext cx="9069751" cy="5612517"/>
        </p:xfrm>
        <a:graphic>
          <a:graphicData uri="http://schemas.openxmlformats.org/drawingml/2006/table">
            <a:tbl>
              <a:tblPr firstRow="1" bandRow="1">
                <a:tableStyleId>{5C22544A-7EE6-4342-B048-85BDC9FD1C3A}</a:tableStyleId>
              </a:tblPr>
              <a:tblGrid>
                <a:gridCol w="7384343">
                  <a:extLst>
                    <a:ext uri="{9D8B030D-6E8A-4147-A177-3AD203B41FA5}">
                      <a16:colId xmlns:a16="http://schemas.microsoft.com/office/drawing/2014/main" val="1030577317"/>
                    </a:ext>
                  </a:extLst>
                </a:gridCol>
                <a:gridCol w="1685408">
                  <a:extLst>
                    <a:ext uri="{9D8B030D-6E8A-4147-A177-3AD203B41FA5}">
                      <a16:colId xmlns:a16="http://schemas.microsoft.com/office/drawing/2014/main" val="4023291846"/>
                    </a:ext>
                  </a:extLst>
                </a:gridCol>
              </a:tblGrid>
              <a:tr h="499245">
                <a:tc gridSpan="2">
                  <a:txBody>
                    <a:bodyPr/>
                    <a:lstStyle/>
                    <a:p>
                      <a:pPr algn="ctr"/>
                      <a:r>
                        <a:rPr lang="en-US">
                          <a:solidFill>
                            <a:schemeClr val="tx1"/>
                          </a:solidFill>
                        </a:rPr>
                        <a:t>1. A Christmas Carol Context and Key Characters</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432000">
                <a:tc>
                  <a:txBody>
                    <a:bodyPr/>
                    <a:lstStyle/>
                    <a:p>
                      <a:r>
                        <a:rPr lang="en-US" b="1">
                          <a:solidFill>
                            <a:schemeClr val="tx1"/>
                          </a:solidFill>
                        </a:rPr>
                        <a:t>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432000">
                <a:tc>
                  <a:txBody>
                    <a:bodyPr/>
                    <a:lstStyle/>
                    <a:p>
                      <a:r>
                        <a:rPr lang="en-GB" sz="1500" b="0" i="0" u="none" strike="noStrike" kern="1200" baseline="0">
                          <a:solidFill>
                            <a:schemeClr val="tx1"/>
                          </a:solidFill>
                          <a:latin typeface="+mn-lt"/>
                          <a:ea typeface="+mn-ea"/>
                          <a:cs typeface="+mn-cs"/>
                        </a:rPr>
                        <a:t>The protagonist initially dismisses the goodwill and generosity associated with Christmas. After being forced to transform, he becomes a symbol of Christmas spirit. </a:t>
                      </a:r>
                      <a:endParaRPr lang="en-US" sz="1500" b="1" i="1"/>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1" i="0"/>
                        <a:t>Ebenezer Scrooge</a:t>
                      </a:r>
                      <a:endParaRPr lang="en-GB" sz="1600" b="1" i="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432000">
                <a:tc>
                  <a:txBody>
                    <a:bodyPr/>
                    <a:lstStyle/>
                    <a:p>
                      <a:r>
                        <a:rPr lang="en-GB" sz="1500" b="0" i="0" u="none" strike="noStrike" kern="1200" baseline="0">
                          <a:solidFill>
                            <a:schemeClr val="tx1"/>
                          </a:solidFill>
                          <a:latin typeface="+mn-lt"/>
                          <a:ea typeface="+mn-ea"/>
                          <a:cs typeface="+mn-cs"/>
                        </a:rPr>
                        <a:t>Scrooge’s downtrodden but loyal employee. His family are a symbol of Victorian poverty, cheerfulness in adversity, togetherness and Christmas Spirit. </a:t>
                      </a:r>
                      <a:endParaRPr lang="en-US" sz="1500" b="1" i="1"/>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1" i="0"/>
                        <a:t>Bob Cratchit</a:t>
                      </a:r>
                      <a:endParaRPr lang="en-GB" sz="1600" b="1" i="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1674804"/>
                  </a:ext>
                </a:extLst>
              </a:tr>
              <a:tr h="432000">
                <a:tc>
                  <a:txBody>
                    <a:bodyPr/>
                    <a:lstStyle/>
                    <a:p>
                      <a:r>
                        <a:rPr lang="en-GB" sz="1500" b="0" i="0" u="none" strike="noStrike" kern="1200" baseline="0">
                          <a:solidFill>
                            <a:schemeClr val="tx1"/>
                          </a:solidFill>
                          <a:latin typeface="+mn-lt"/>
                          <a:ea typeface="+mn-ea"/>
                          <a:cs typeface="+mn-cs"/>
                        </a:rPr>
                        <a:t>The character the concept of goodwill and forgiveness, refusing to be discouraged by his uncle’s misery. He shows forgiveness to Scrooge,  welcoming him in Stave Five.</a:t>
                      </a:r>
                      <a:endParaRPr lang="en-US" sz="1500" b="1" i="1"/>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1" i="0"/>
                        <a:t>Fred</a:t>
                      </a:r>
                      <a:endParaRPr lang="en-GB" sz="1600" b="1" i="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500" b="0" i="0" baseline="0"/>
                        <a:t>The spiritual representation of Scrooge’s potential fate. The chains that drag him down symbolize the guilt caused by his failure to help people in need.</a:t>
                      </a:r>
                      <a:r>
                        <a:rPr lang="en-US" sz="1500" b="0" i="0" kern="1200">
                          <a:solidFill>
                            <a:schemeClr val="tx1"/>
                          </a:solidFill>
                          <a:effectLst/>
                          <a:latin typeface="+mn-lt"/>
                          <a:ea typeface="+mn-ea"/>
                          <a:cs typeface="+mn-cs"/>
                        </a:rPr>
                        <a:t> The ghost warns Scrooge that he will experience the same guilt if he continues to deny people help.</a:t>
                      </a:r>
                      <a:endParaRPr lang="en-US" sz="1500" b="0" i="1" baseline="0"/>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1" i="0" baseline="0"/>
                        <a:t>Marley’s Ghost</a:t>
                      </a:r>
                      <a:endParaRPr lang="en-GB" sz="1600" b="1" i="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591637"/>
                  </a:ext>
                </a:extLst>
              </a:tr>
              <a:tr h="43200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500" b="0" i="0" u="none" strike="noStrike" kern="1200" baseline="0">
                          <a:solidFill>
                            <a:schemeClr val="tx1"/>
                          </a:solidFill>
                          <a:latin typeface="+mn-lt"/>
                          <a:ea typeface="+mn-ea"/>
                          <a:cs typeface="+mn-cs"/>
                        </a:rPr>
                        <a:t>The spirit that is a symbol of childhood, truth and enlightenment.</a:t>
                      </a:r>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i="0" u="none" strike="noStrike" kern="1200" baseline="0">
                          <a:solidFill>
                            <a:schemeClr val="tx1"/>
                          </a:solidFill>
                          <a:latin typeface="+mn-lt"/>
                          <a:ea typeface="+mn-ea"/>
                          <a:cs typeface="+mn-cs"/>
                        </a:rPr>
                        <a:t>The Ghost of Christmas Past </a:t>
                      </a:r>
                      <a:endParaRPr lang="en-GB" sz="1600" b="1" i="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156383"/>
                  </a:ext>
                </a:extLst>
              </a:tr>
              <a:tr h="432000">
                <a:tc>
                  <a:txBody>
                    <a:bodyPr/>
                    <a:lstStyle/>
                    <a:p>
                      <a:r>
                        <a:rPr lang="en-GB" sz="1500" b="0" i="0" u="none" strike="noStrike" kern="1200" baseline="0">
                          <a:solidFill>
                            <a:schemeClr val="tx1"/>
                          </a:solidFill>
                          <a:latin typeface="+mn-lt"/>
                          <a:ea typeface="+mn-ea"/>
                          <a:cs typeface="+mn-cs"/>
                        </a:rPr>
                        <a:t>The spirit that represents goodwill, plenty and the festival of Christmas.</a:t>
                      </a:r>
                      <a:endParaRPr lang="en-US" sz="1500" b="1" i="1"/>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i="0" u="none" strike="noStrike" kern="1200" baseline="0">
                          <a:solidFill>
                            <a:schemeClr val="tx1"/>
                          </a:solidFill>
                          <a:latin typeface="+mn-lt"/>
                          <a:ea typeface="+mn-ea"/>
                          <a:cs typeface="+mn-cs"/>
                        </a:rPr>
                        <a:t>The Ghost of Christmas Present </a:t>
                      </a:r>
                      <a:endParaRPr lang="en-GB" sz="1600" b="1" i="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4763253"/>
                  </a:ext>
                </a:extLst>
              </a:tr>
              <a:tr h="432000">
                <a:tc>
                  <a:txBody>
                    <a:bodyPr/>
                    <a:lstStyle/>
                    <a:p>
                      <a:r>
                        <a:rPr lang="en-GB" sz="1500" b="0" i="0" u="none" strike="noStrike" kern="1200" baseline="0">
                          <a:solidFill>
                            <a:schemeClr val="tx1"/>
                          </a:solidFill>
                          <a:latin typeface="+mn-lt"/>
                          <a:ea typeface="+mn-ea"/>
                          <a:cs typeface="+mn-cs"/>
                        </a:rPr>
                        <a:t>The spirit that symbolises a catastrophic future for mankind.</a:t>
                      </a:r>
                      <a:endParaRPr lang="en-US" sz="1500" b="1" i="1"/>
                    </a:p>
                  </a:txBody>
                  <a:tcPr marL="79096" marR="79096" marT="39548" marB="39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i="0" u="none" strike="noStrike" kern="1200" baseline="0">
                          <a:solidFill>
                            <a:schemeClr val="tx1"/>
                          </a:solidFill>
                          <a:latin typeface="+mn-lt"/>
                          <a:ea typeface="+mn-ea"/>
                          <a:cs typeface="+mn-cs"/>
                        </a:rPr>
                        <a:t>The Ghost of Christmas Yet to Come </a:t>
                      </a:r>
                      <a:endParaRPr lang="en-GB" sz="1600" b="1" i="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8827378"/>
                  </a:ext>
                </a:extLst>
              </a:tr>
            </a:tbl>
          </a:graphicData>
        </a:graphic>
      </p:graphicFrame>
    </p:spTree>
    <p:extLst>
      <p:ext uri="{BB962C8B-B14F-4D97-AF65-F5344CB8AC3E}">
        <p14:creationId xmlns:p14="http://schemas.microsoft.com/office/powerpoint/2010/main" val="1366215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75867-DA52-4290-D000-E1D1273AD25D}"/>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7546477E-5356-4E57-0554-3106D1C486D7}"/>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DF3A7CF1-6B71-2733-FFDB-FDDE2B0F6AA2}"/>
              </a:ext>
            </a:extLst>
          </p:cNvPr>
          <p:cNvSpPr txBox="1"/>
          <p:nvPr/>
        </p:nvSpPr>
        <p:spPr>
          <a:xfrm>
            <a:off x="376970" y="397009"/>
            <a:ext cx="9231549"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4175C6D8-59BB-2681-4E33-D1007FC52C41}"/>
              </a:ext>
            </a:extLst>
          </p:cNvPr>
          <p:cNvGraphicFramePr>
            <a:graphicFrameLocks noGrp="1"/>
          </p:cNvGraphicFramePr>
          <p:nvPr>
            <p:extLst>
              <p:ext uri="{D42A27DB-BD31-4B8C-83A1-F6EECF244321}">
                <p14:modId xmlns:p14="http://schemas.microsoft.com/office/powerpoint/2010/main" val="339144393"/>
              </p:ext>
            </p:extLst>
          </p:nvPr>
        </p:nvGraphicFramePr>
        <p:xfrm>
          <a:off x="434467" y="397009"/>
          <a:ext cx="9069751" cy="4484348"/>
        </p:xfrm>
        <a:graphic>
          <a:graphicData uri="http://schemas.openxmlformats.org/drawingml/2006/table">
            <a:tbl>
              <a:tblPr firstRow="1" bandRow="1">
                <a:tableStyleId>{5C22544A-7EE6-4342-B048-85BDC9FD1C3A}</a:tableStyleId>
              </a:tblPr>
              <a:tblGrid>
                <a:gridCol w="6800920">
                  <a:extLst>
                    <a:ext uri="{9D8B030D-6E8A-4147-A177-3AD203B41FA5}">
                      <a16:colId xmlns:a16="http://schemas.microsoft.com/office/drawing/2014/main" val="1030577317"/>
                    </a:ext>
                  </a:extLst>
                </a:gridCol>
                <a:gridCol w="2268831">
                  <a:extLst>
                    <a:ext uri="{9D8B030D-6E8A-4147-A177-3AD203B41FA5}">
                      <a16:colId xmlns:a16="http://schemas.microsoft.com/office/drawing/2014/main" val="4023291846"/>
                    </a:ext>
                  </a:extLst>
                </a:gridCol>
              </a:tblGrid>
              <a:tr h="60117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 2. A Christmas Carol  Key Vocabulary</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520197">
                <a:tc>
                  <a:txBody>
                    <a:bodyPr/>
                    <a:lstStyle/>
                    <a:p>
                      <a:r>
                        <a:rPr lang="en-US" b="1">
                          <a:solidFill>
                            <a:schemeClr val="tx1"/>
                          </a:solidFill>
                        </a:rPr>
                        <a:t>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520197">
                <a:tc>
                  <a:txBody>
                    <a:bodyPr/>
                    <a:lstStyle/>
                    <a:p>
                      <a:pPr algn="l">
                        <a:lnSpc>
                          <a:spcPct val="107000"/>
                        </a:lnSpc>
                        <a:spcAft>
                          <a:spcPts val="0"/>
                        </a:spcAft>
                      </a:pPr>
                      <a:r>
                        <a:rPr lang="en-GB" sz="2000" b="0" i="0" u="none" kern="1200">
                          <a:solidFill>
                            <a:schemeClr val="tx1"/>
                          </a:solidFill>
                          <a:effectLst/>
                          <a:latin typeface="+mn-lt"/>
                          <a:ea typeface="+mn-ea"/>
                          <a:cs typeface="+mn-cs"/>
                        </a:rPr>
                        <a:t>Having or showing a dislike of other people; unsociable.</a:t>
                      </a:r>
                      <a:endParaRPr lang="en-GB" sz="2000" u="none">
                        <a:solidFill>
                          <a:schemeClr val="tx1"/>
                        </a:solidFill>
                        <a:effectLst/>
                        <a:latin typeface="+mn-lt"/>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800" b="1"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Misanthropic</a:t>
                      </a:r>
                    </a:p>
                  </a:txBody>
                  <a:tcPr marL="68087" marR="68087" marT="34044" marB="3404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52019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2000" u="none">
                          <a:solidFill>
                            <a:schemeClr val="tx1"/>
                          </a:solidFill>
                          <a:effectLst/>
                          <a:latin typeface="+mn-lt"/>
                          <a:ea typeface="Calibri" panose="020F0502020204030204" pitchFamily="34" charset="0"/>
                          <a:cs typeface="Calibri" panose="020F0502020204030204" pitchFamily="34" charset="0"/>
                        </a:rPr>
                        <a:t> </a:t>
                      </a:r>
                      <a:r>
                        <a:rPr lang="en-GB" sz="2000" b="0" i="0" u="none" kern="1200">
                          <a:solidFill>
                            <a:schemeClr val="tx1"/>
                          </a:solidFill>
                          <a:effectLst/>
                          <a:latin typeface="+mn-lt"/>
                          <a:ea typeface="+mn-ea"/>
                          <a:cs typeface="+mn-cs"/>
                        </a:rPr>
                        <a:t>Seeking to promote the welfare of others; generous and benevolent.</a:t>
                      </a:r>
                      <a:endParaRPr lang="en-GB" sz="2000" u="none">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800" b="1"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Philanthropic </a:t>
                      </a:r>
                    </a:p>
                  </a:txBody>
                  <a:tcPr marL="68087" marR="68087" marT="34044" marB="3404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1674804"/>
                  </a:ext>
                </a:extLst>
              </a:tr>
              <a:tr h="520197">
                <a:tc>
                  <a:txBody>
                    <a:bodyPr/>
                    <a:lstStyle/>
                    <a:p>
                      <a:pPr marL="15240" algn="l">
                        <a:lnSpc>
                          <a:spcPct val="107000"/>
                        </a:lnSpc>
                        <a:spcAft>
                          <a:spcPts val="0"/>
                        </a:spcAft>
                      </a:pPr>
                      <a:r>
                        <a:rPr lang="en-GB" sz="2000" b="0" i="0" u="none" kern="1200">
                          <a:solidFill>
                            <a:schemeClr val="tx1"/>
                          </a:solidFill>
                          <a:effectLst/>
                          <a:latin typeface="+mn-lt"/>
                          <a:ea typeface="+mn-ea"/>
                          <a:cs typeface="+mn-cs"/>
                        </a:rPr>
                        <a:t>Having or showing an extreme greed for wealth or material gain.</a:t>
                      </a:r>
                      <a:endParaRPr lang="en-GB" sz="2000" u="none">
                        <a:solidFill>
                          <a:schemeClr val="tx1"/>
                        </a:solidFill>
                        <a:effectLst/>
                        <a:latin typeface="+mn-lt"/>
                        <a:ea typeface="Calibri" panose="020F0502020204030204" pitchFamily="34"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800" b="1"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Avaricious </a:t>
                      </a:r>
                    </a:p>
                  </a:txBody>
                  <a:tcPr marL="68087" marR="68087" marT="34044" marB="3404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r h="520197">
                <a:tc>
                  <a:txBody>
                    <a:bodyPr/>
                    <a:lstStyle/>
                    <a:p>
                      <a:pPr marL="15240" algn="l">
                        <a:lnSpc>
                          <a:spcPct val="107000"/>
                        </a:lnSpc>
                        <a:spcAft>
                          <a:spcPts val="0"/>
                        </a:spcAft>
                      </a:pPr>
                      <a:r>
                        <a:rPr lang="en-GB" sz="2000" u="none" baseline="0">
                          <a:solidFill>
                            <a:schemeClr val="tx1"/>
                          </a:solidFill>
                          <a:effectLst/>
                          <a:latin typeface="+mn-lt"/>
                          <a:ea typeface="Calibri" panose="020F0502020204030204" pitchFamily="34" charset="0"/>
                          <a:cs typeface="Times New Roman" panose="02020603050405020304" pitchFamily="18" charset="0"/>
                        </a:rPr>
                        <a:t> </a:t>
                      </a:r>
                      <a:r>
                        <a:rPr lang="en-GB" sz="2000" b="0" i="0" u="none" kern="1200" baseline="0">
                          <a:solidFill>
                            <a:schemeClr val="tx1"/>
                          </a:solidFill>
                          <a:effectLst/>
                          <a:latin typeface="+mn-lt"/>
                          <a:ea typeface="+mn-ea"/>
                          <a:cs typeface="+mn-cs"/>
                        </a:rPr>
                        <a:t>W</a:t>
                      </a:r>
                      <a:r>
                        <a:rPr lang="en-GB" sz="2000" b="0" i="0" u="none" kern="1200">
                          <a:solidFill>
                            <a:schemeClr val="tx1"/>
                          </a:solidFill>
                          <a:effectLst/>
                          <a:latin typeface="+mn-lt"/>
                          <a:ea typeface="+mn-ea"/>
                          <a:cs typeface="+mn-cs"/>
                        </a:rPr>
                        <a:t>ell meaning and kindly.</a:t>
                      </a:r>
                      <a:endParaRPr lang="en-GB" sz="2000" u="none">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800" b="1"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Benevolent </a:t>
                      </a:r>
                    </a:p>
                  </a:txBody>
                  <a:tcPr marL="68087" marR="68087" marT="34044" marB="3404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591637"/>
                  </a:ext>
                </a:extLst>
              </a:tr>
              <a:tr h="520197">
                <a:tc>
                  <a:txBody>
                    <a:bodyPr/>
                    <a:lstStyle/>
                    <a:p>
                      <a:pPr marL="15240" marR="0" lvl="0" indent="0" algn="l" defTabSz="914400" rtl="0" eaLnBrk="1" fontAlgn="auto" latinLnBrk="0" hangingPunct="1">
                        <a:lnSpc>
                          <a:spcPct val="107000"/>
                        </a:lnSpc>
                        <a:spcBef>
                          <a:spcPts val="0"/>
                        </a:spcBef>
                        <a:spcAft>
                          <a:spcPts val="0"/>
                        </a:spcAft>
                        <a:buClrTx/>
                        <a:buSzTx/>
                        <a:buFontTx/>
                        <a:buNone/>
                        <a:tabLst/>
                        <a:defRPr/>
                      </a:pPr>
                      <a:r>
                        <a:rPr lang="en-GB" sz="2000" b="0" i="0" u="none" kern="1200">
                          <a:solidFill>
                            <a:schemeClr val="tx1"/>
                          </a:solidFill>
                          <a:effectLst/>
                          <a:latin typeface="+mn-lt"/>
                          <a:ea typeface="+mn-ea"/>
                          <a:cs typeface="+mn-cs"/>
                        </a:rPr>
                        <a:t>The state or situation of being alone.</a:t>
                      </a:r>
                      <a:endParaRPr lang="en-GB" sz="2000" u="none">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800" b="1" u="none">
                          <a:solidFill>
                            <a:schemeClr val="tx1"/>
                          </a:solidFill>
                          <a:effectLst/>
                          <a:latin typeface="+mn-lt"/>
                          <a:ea typeface="Calibri" panose="020F0502020204030204" pitchFamily="34" charset="0"/>
                          <a:cs typeface="Times New Roman" panose="02020603050405020304" pitchFamily="18" charset="0"/>
                        </a:rPr>
                        <a:t>Solitude</a:t>
                      </a:r>
                    </a:p>
                  </a:txBody>
                  <a:tcPr marL="68087" marR="68087" marT="34044" marB="3404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2156383"/>
                  </a:ext>
                </a:extLst>
              </a:tr>
              <a:tr h="520197">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2000" b="0" i="0" u="none" kern="1200">
                          <a:solidFill>
                            <a:schemeClr val="tx1"/>
                          </a:solidFill>
                          <a:effectLst/>
                          <a:latin typeface="+mn-lt"/>
                          <a:ea typeface="+mn-ea"/>
                          <a:cs typeface="+mn-cs"/>
                        </a:rPr>
                        <a:t>Deep regret or guilt for a wrong committed.</a:t>
                      </a:r>
                      <a:endParaRPr lang="en-GB" sz="2000" u="none">
                        <a:solidFill>
                          <a:schemeClr val="tx1"/>
                        </a:solidFill>
                        <a:effectLst/>
                        <a:latin typeface="+mn-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a:solidFill>
                            <a:schemeClr val="tx1"/>
                          </a:solidFill>
                          <a:effectLst/>
                          <a:latin typeface="+mn-lt"/>
                          <a:ea typeface="Calibri" panose="020F0502020204030204" pitchFamily="34" charset="0"/>
                          <a:cs typeface="Times New Roman" panose="02020603050405020304" pitchFamily="18" charset="0"/>
                        </a:rPr>
                        <a:t>Remorse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4763253"/>
                  </a:ext>
                </a:extLst>
              </a:tr>
            </a:tbl>
          </a:graphicData>
        </a:graphic>
      </p:graphicFrame>
    </p:spTree>
    <p:extLst>
      <p:ext uri="{BB962C8B-B14F-4D97-AF65-F5344CB8AC3E}">
        <p14:creationId xmlns:p14="http://schemas.microsoft.com/office/powerpoint/2010/main" val="46222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3A38B-AF51-D951-ACCC-8FA443E2284D}"/>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07DA40A2-79A4-C0AD-0093-9F61FE466986}"/>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E3BBDECF-CFA6-8D57-4763-A2A23284FA85}"/>
              </a:ext>
            </a:extLst>
          </p:cNvPr>
          <p:cNvSpPr txBox="1"/>
          <p:nvPr/>
        </p:nvSpPr>
        <p:spPr>
          <a:xfrm>
            <a:off x="394050" y="221611"/>
            <a:ext cx="9124523"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41B5E493-2957-2D43-5877-9837274755A1}"/>
              </a:ext>
            </a:extLst>
          </p:cNvPr>
          <p:cNvGraphicFramePr>
            <a:graphicFrameLocks noGrp="1"/>
          </p:cNvGraphicFramePr>
          <p:nvPr>
            <p:extLst>
              <p:ext uri="{D42A27DB-BD31-4B8C-83A1-F6EECF244321}">
                <p14:modId xmlns:p14="http://schemas.microsoft.com/office/powerpoint/2010/main" val="2859033256"/>
              </p:ext>
            </p:extLst>
          </p:nvPr>
        </p:nvGraphicFramePr>
        <p:xfrm>
          <a:off x="415489" y="217375"/>
          <a:ext cx="9069751" cy="5577840"/>
        </p:xfrm>
        <a:graphic>
          <a:graphicData uri="http://schemas.openxmlformats.org/drawingml/2006/table">
            <a:tbl>
              <a:tblPr firstRow="1" bandRow="1">
                <a:tableStyleId>{5C22544A-7EE6-4342-B048-85BDC9FD1C3A}</a:tableStyleId>
              </a:tblPr>
              <a:tblGrid>
                <a:gridCol w="7694368">
                  <a:extLst>
                    <a:ext uri="{9D8B030D-6E8A-4147-A177-3AD203B41FA5}">
                      <a16:colId xmlns:a16="http://schemas.microsoft.com/office/drawing/2014/main" val="1030577317"/>
                    </a:ext>
                  </a:extLst>
                </a:gridCol>
                <a:gridCol w="1375383">
                  <a:extLst>
                    <a:ext uri="{9D8B030D-6E8A-4147-A177-3AD203B41FA5}">
                      <a16:colId xmlns:a16="http://schemas.microsoft.com/office/drawing/2014/main" val="4023291846"/>
                    </a:ext>
                  </a:extLst>
                </a:gridCol>
              </a:tblGrid>
              <a:tr h="35202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3. A Christmas Carol quotations </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352021">
                <a:tc>
                  <a:txBody>
                    <a:bodyPr/>
                    <a:lstStyle/>
                    <a:p>
                      <a:r>
                        <a:rPr lang="en-US" b="1">
                          <a:solidFill>
                            <a:schemeClr val="tx1"/>
                          </a:solidFill>
                        </a:rPr>
                        <a:t>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1628095">
                <a:tc>
                  <a:txBody>
                    <a:bodyPr/>
                    <a:lstStyle/>
                    <a:p>
                      <a:r>
                        <a:rPr lang="en-US" sz="1500" b="0" i="0" u="none" strike="noStrike" noProof="0">
                          <a:solidFill>
                            <a:schemeClr val="tx1"/>
                          </a:solidFill>
                          <a:latin typeface="+mn-lt"/>
                        </a:rPr>
                        <a:t>The simile compares Scrooge to an oyster (METHOD) which is a closed off sea creature with a hard exterior that is impossible to penetrate. (MEANING) It has connotations of protection and concealment. (CONNOTATIONS). </a:t>
                      </a:r>
                      <a:r>
                        <a:rPr lang="en-GB" sz="1500" kern="1200">
                          <a:solidFill>
                            <a:schemeClr val="dk1"/>
                          </a:solidFill>
                          <a:effectLst/>
                          <a:latin typeface="+mn-lt"/>
                          <a:ea typeface="+mn-ea"/>
                          <a:cs typeface="+mn-cs"/>
                        </a:rPr>
                        <a:t>By comparing Scrooge to this creature, Dickens is emphasising how much Scrooge limits his interactions with others and rejects that idea of support and charity. (IN THIS CONTEXT) Furthermore, </a:t>
                      </a:r>
                      <a:r>
                        <a:rPr lang="en-US" sz="1500" b="0" i="0" u="none" strike="noStrike" noProof="0">
                          <a:solidFill>
                            <a:schemeClr val="tx1"/>
                          </a:solidFill>
                          <a:latin typeface="+mn-lt"/>
                        </a:rPr>
                        <a:t>The pearl inside the oyster is symbolic of Scrooge’s wealth, which portrays Scrooge as avaricious as he protects his wealth above all else. Contrastingly, this could also characterise Scrooge as vulnerable – he protect his wealth as it is all he has due to closing himself off from society. (REINFORCED)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a:solidFill>
                            <a:schemeClr val="tx1"/>
                          </a:solidFill>
                        </a:rPr>
                        <a:t>‘As solitary as an oyster’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21103"/>
                  </a:ext>
                </a:extLst>
              </a:tr>
              <a:tr h="1169465">
                <a:tc>
                  <a:txBody>
                    <a:bodyPr/>
                    <a:lstStyle/>
                    <a:p>
                      <a:r>
                        <a:rPr lang="en-GB" sz="1500">
                          <a:solidFill>
                            <a:schemeClr val="tx1"/>
                          </a:solidFill>
                        </a:rPr>
                        <a:t>This characterises Scrooge as a man consumed by guilt. </a:t>
                      </a:r>
                      <a:r>
                        <a:rPr lang="en-US" sz="1500" b="0" i="0" u="none" strike="noStrike" noProof="0">
                          <a:solidFill>
                            <a:schemeClr val="tx1"/>
                          </a:solidFill>
                          <a:latin typeface="+mn-lt"/>
                        </a:rPr>
                        <a:t>(METHOD) The words ‘tell’ and ‘say’ are imperatives (MEANING) which connote desperation. (CONNOTATIONS) It creates the idea that he is commanding reassurance from the spirits. His tone of desperation highlights that he is begging for mercy for Tiny Tim. The foreboding of Tiny Tim’s death provokes feelings of regret for Scrooge. Tiny Tim gives poverty an identity that deserves care and support from the wealthy. (IN THIS CONTEXT) </a:t>
                      </a:r>
                      <a:endParaRPr lang="en-GB" sz="15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a:solidFill>
                            <a:schemeClr val="tx1"/>
                          </a:solidFill>
                        </a:rPr>
                        <a:t>‘Tell me Tiny Tim will live… say he will be spared’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1674804"/>
                  </a:ext>
                </a:extLst>
              </a:tr>
              <a:tr h="1400234">
                <a:tc>
                  <a:txBody>
                    <a:bodyPr/>
                    <a:lstStyle/>
                    <a:p>
                      <a:r>
                        <a:rPr lang="en-GB" sz="1500">
                          <a:solidFill>
                            <a:schemeClr val="tx1"/>
                          </a:solidFill>
                        </a:rPr>
                        <a:t>Scrooge is characterised as redeemed, as he transforms from misanthropic to philanthropic (METHOD) ‘Raise’ means to uplift (MEANING) and has connotations of reward and improvement (CONNOTATIONS) This is symbolic of Scrooge ‘raising’ the Cratchit’s out of abject poverty and improving their lives. Scrooge is a microcosm for the wealthy in society, highlighting that poverty is a social responsibility and the wealthy have the power to transform lives. </a:t>
                      </a:r>
                      <a:r>
                        <a:rPr lang="en-US" sz="1500" b="0" i="0" u="none" strike="noStrike" noProof="0">
                          <a:solidFill>
                            <a:schemeClr val="tx1"/>
                          </a:solidFill>
                          <a:latin typeface="+mn-lt"/>
                        </a:rPr>
                        <a:t>(IN THIS CONTEXT) </a:t>
                      </a:r>
                      <a:endParaRPr lang="en-GB" sz="15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1">
                          <a:solidFill>
                            <a:schemeClr val="tx1"/>
                          </a:solidFill>
                        </a:rPr>
                        <a:t>‘Prize turkey’ ‘raise your salary’ ‘second father’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941284"/>
                  </a:ext>
                </a:extLst>
              </a:tr>
            </a:tbl>
          </a:graphicData>
        </a:graphic>
      </p:graphicFrame>
    </p:spTree>
    <p:extLst>
      <p:ext uri="{BB962C8B-B14F-4D97-AF65-F5344CB8AC3E}">
        <p14:creationId xmlns:p14="http://schemas.microsoft.com/office/powerpoint/2010/main" val="1207306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71EDF-544D-AFD8-D0B3-7FC30441DFB8}"/>
            </a:ext>
          </a:extLst>
        </p:cNvPr>
        <p:cNvGrpSpPr/>
        <p:nvPr/>
      </p:nvGrpSpPr>
      <p:grpSpPr>
        <a:xfrm>
          <a:off x="0" y="0"/>
          <a:ext cx="0" cy="0"/>
          <a:chOff x="0" y="0"/>
          <a:chExt cx="0" cy="0"/>
        </a:xfrm>
      </p:grpSpPr>
      <p:pic>
        <p:nvPicPr>
          <p:cNvPr id="6" name="Picture 10" descr="C:\Users\joconnor\Desktop\Values logo\Untitled-5.2.jpg">
            <a:extLst>
              <a:ext uri="{FF2B5EF4-FFF2-40B4-BE49-F238E27FC236}">
                <a16:creationId xmlns:a16="http://schemas.microsoft.com/office/drawing/2014/main" id="{19F7B0C2-41C2-BE80-BAD8-F155EB0CF0D0}"/>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96227" y="5713309"/>
            <a:ext cx="9593037" cy="655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D899C96-0A62-F986-1092-C5C1C6F5942B}"/>
              </a:ext>
            </a:extLst>
          </p:cNvPr>
          <p:cNvSpPr txBox="1"/>
          <p:nvPr/>
        </p:nvSpPr>
        <p:spPr>
          <a:xfrm>
            <a:off x="334591" y="221611"/>
            <a:ext cx="9231549" cy="6170728"/>
          </a:xfrm>
          <a:prstGeom prst="rect">
            <a:avLst/>
          </a:prstGeom>
          <a:noFill/>
          <a:ln w="76200"/>
        </p:spPr>
        <p:style>
          <a:lnRef idx="2">
            <a:schemeClr val="dk1"/>
          </a:lnRef>
          <a:fillRef idx="1">
            <a:schemeClr val="lt1"/>
          </a:fillRef>
          <a:effectRef idx="0">
            <a:schemeClr val="dk1"/>
          </a:effectRef>
          <a:fontRef idx="minor">
            <a:schemeClr val="dk1"/>
          </a:fontRef>
        </p:style>
        <p:txBody>
          <a:bodyPr wrap="square" rtlCol="0">
            <a:spAutoFit/>
          </a:bodyPr>
          <a:lstStyle/>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US" sz="1463">
              <a:noFill/>
            </a:endParaRPr>
          </a:p>
          <a:p>
            <a:endParaRPr lang="en-GB" sz="1463">
              <a:noFill/>
            </a:endParaRPr>
          </a:p>
        </p:txBody>
      </p:sp>
      <p:graphicFrame>
        <p:nvGraphicFramePr>
          <p:cNvPr id="2" name="Table 1">
            <a:extLst>
              <a:ext uri="{FF2B5EF4-FFF2-40B4-BE49-F238E27FC236}">
                <a16:creationId xmlns:a16="http://schemas.microsoft.com/office/drawing/2014/main" id="{A744E147-E3CD-4420-2D35-7841C29584E3}"/>
              </a:ext>
            </a:extLst>
          </p:cNvPr>
          <p:cNvGraphicFramePr>
            <a:graphicFrameLocks noGrp="1"/>
          </p:cNvGraphicFramePr>
          <p:nvPr>
            <p:extLst>
              <p:ext uri="{D42A27DB-BD31-4B8C-83A1-F6EECF244321}">
                <p14:modId xmlns:p14="http://schemas.microsoft.com/office/powerpoint/2010/main" val="3590912259"/>
              </p:ext>
            </p:extLst>
          </p:nvPr>
        </p:nvGraphicFramePr>
        <p:xfrm>
          <a:off x="415489" y="313052"/>
          <a:ext cx="9069751" cy="5366085"/>
        </p:xfrm>
        <a:graphic>
          <a:graphicData uri="http://schemas.openxmlformats.org/drawingml/2006/table">
            <a:tbl>
              <a:tblPr firstRow="1" bandRow="1">
                <a:tableStyleId>{5C22544A-7EE6-4342-B048-85BDC9FD1C3A}</a:tableStyleId>
              </a:tblPr>
              <a:tblGrid>
                <a:gridCol w="6800920">
                  <a:extLst>
                    <a:ext uri="{9D8B030D-6E8A-4147-A177-3AD203B41FA5}">
                      <a16:colId xmlns:a16="http://schemas.microsoft.com/office/drawing/2014/main" val="1030577317"/>
                    </a:ext>
                  </a:extLst>
                </a:gridCol>
                <a:gridCol w="2268831">
                  <a:extLst>
                    <a:ext uri="{9D8B030D-6E8A-4147-A177-3AD203B41FA5}">
                      <a16:colId xmlns:a16="http://schemas.microsoft.com/office/drawing/2014/main" val="4023291846"/>
                    </a:ext>
                  </a:extLst>
                </a:gridCol>
              </a:tblGrid>
              <a:tr h="49924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4. A Christmas Carol Key quotations </a:t>
                      </a: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735546"/>
                  </a:ext>
                </a:extLst>
              </a:tr>
              <a:tr h="432000">
                <a:tc>
                  <a:txBody>
                    <a:bodyPr/>
                    <a:lstStyle/>
                    <a:p>
                      <a:r>
                        <a:rPr lang="en-US" b="1">
                          <a:solidFill>
                            <a:schemeClr val="tx1"/>
                          </a:solidFill>
                        </a:rPr>
                        <a:t>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b="1">
                          <a:solidFill>
                            <a:schemeClr val="tx1"/>
                          </a:solidFill>
                        </a:rPr>
                        <a:t>Answer</a:t>
                      </a:r>
                      <a:endParaRPr lang="en-GB"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35028011"/>
                  </a:ext>
                </a:extLst>
              </a:tr>
              <a:tr h="506294">
                <a:tc>
                  <a:txBody>
                    <a:bodyPr/>
                    <a:lstStyle/>
                    <a:p>
                      <a:r>
                        <a:rPr lang="en-US" sz="1400">
                          <a:solidFill>
                            <a:schemeClr val="tx1"/>
                          </a:solidFill>
                        </a:rPr>
                        <a:t>Here, Scrooge is characterised as the villain (METHOD). ‘Surplus’ is business jargon and means an excess of product. (MEANING) It has connotations of coldness and being focused on profit. (CONNOTATIONS) It creates the idea that Scrooge is misanthropic and focused on money only. Establishing Scrooge as an extreme version of the wealthy in society highlights the idea that if Scrooge can change, anyone can. </a:t>
                      </a:r>
                      <a:r>
                        <a:rPr lang="en-GB" sz="1400">
                          <a:solidFill>
                            <a:schemeClr val="tx1"/>
                          </a:solidFill>
                        </a:rPr>
                        <a:t>(IN THIS CONTEXT)</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a:solidFill>
                            <a:schemeClr val="tx1"/>
                          </a:solidFill>
                        </a:rPr>
                        <a:t>‘If they had rather die they better do it and decrease the surplus population’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8721103"/>
                  </a:ext>
                </a:extLst>
              </a:tr>
              <a:tr h="2484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‘Chains’ are symbolic of Marley’s guilt (MEHOD). ‘Chains’ are metal links and, in this instance, Marley is chained and bound to earth due to each decision he made to not support mankind. (MEANING) ‘Chains’ have connotations of being trapped and imprisoned. (CONNOTATIONS) Marley’s chains are used by Dickens to provoke fear in the ignorant and wealthy in society, intended to motivate them to change their misanthropic ways. </a:t>
                      </a:r>
                      <a:r>
                        <a:rPr lang="en-GB" sz="1400">
                          <a:solidFill>
                            <a:schemeClr val="tx1"/>
                          </a:solidFill>
                        </a:rPr>
                        <a:t>(IN THIS CONTEXT)</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a:solidFill>
                            <a:schemeClr val="tx1"/>
                          </a:solidFill>
                        </a:rPr>
                        <a:t>‘I wear the chains </a:t>
                      </a:r>
                      <a:r>
                        <a:rPr lang="en-GB" sz="1600" b="1" i="0">
                          <a:solidFill>
                            <a:schemeClr val="tx1"/>
                          </a:solidFill>
                        </a:rPr>
                        <a:t>I forged in life’</a:t>
                      </a:r>
                      <a:endParaRPr lang="en-GB" sz="1600"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1674804"/>
                  </a:ext>
                </a:extLst>
              </a:tr>
              <a:tr h="232454">
                <a:tc>
                  <a:txBody>
                    <a:bodyPr/>
                    <a:lstStyle/>
                    <a:p>
                      <a:r>
                        <a:rPr lang="en-GB" sz="1500">
                          <a:solidFill>
                            <a:schemeClr val="tx1"/>
                          </a:solidFill>
                        </a:rPr>
                        <a:t>‘Golden’ is symbolic of Scrooge’s greed and avaricious ways (METHOD) as it refers to Scrooge’s wealth. (MEANING). ‘Idol’ connotes worship and obsession (CONNOTATIONS) indicating that Scrooge no longer seeks happiness through love and other people but instead worships money and feels he will find happiness through wealth. Here, he is forced to face his past mistakes in order to move forward and change, idolising something that will lead to happiness. (IN THIS CONTEXT)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a:solidFill>
                            <a:schemeClr val="tx1"/>
                          </a:solidFill>
                        </a:rPr>
                        <a:t>‘Another idol has displaced me… a golden 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8941284"/>
                  </a:ext>
                </a:extLst>
              </a:tr>
            </a:tbl>
          </a:graphicData>
        </a:graphic>
      </p:graphicFrame>
    </p:spTree>
    <p:extLst>
      <p:ext uri="{BB962C8B-B14F-4D97-AF65-F5344CB8AC3E}">
        <p14:creationId xmlns:p14="http://schemas.microsoft.com/office/powerpoint/2010/main" val="3393000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1913</Words>
  <Application>Microsoft Office PowerPoint</Application>
  <PresentationFormat>A4 Paper (210x297 mm)</PresentationFormat>
  <Paragraphs>328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Motloch</dc:creator>
  <cp:lastModifiedBy>Lucy Horner</cp:lastModifiedBy>
  <cp:revision>1</cp:revision>
  <cp:lastPrinted>2025-10-09T08:18:56Z</cp:lastPrinted>
  <dcterms:created xsi:type="dcterms:W3CDTF">2025-06-17T09:39:40Z</dcterms:created>
  <dcterms:modified xsi:type="dcterms:W3CDTF">2026-02-13T15:30:13Z</dcterms:modified>
</cp:coreProperties>
</file>